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6" r:id="rId5"/>
    <p:sldId id="4181" r:id="rId6"/>
    <p:sldId id="4133" r:id="rId7"/>
    <p:sldId id="4176" r:id="rId8"/>
    <p:sldId id="4175" r:id="rId9"/>
    <p:sldId id="4155" r:id="rId10"/>
    <p:sldId id="4173" r:id="rId11"/>
    <p:sldId id="4174" r:id="rId12"/>
    <p:sldId id="4165" r:id="rId13"/>
    <p:sldId id="4166" r:id="rId14"/>
    <p:sldId id="4167" r:id="rId15"/>
    <p:sldId id="4168" r:id="rId16"/>
    <p:sldId id="4185" r:id="rId17"/>
    <p:sldId id="4145" r:id="rId18"/>
    <p:sldId id="4182" r:id="rId19"/>
    <p:sldId id="4159" r:id="rId20"/>
    <p:sldId id="4184" r:id="rId21"/>
    <p:sldId id="4183" r:id="rId22"/>
    <p:sldId id="299" r:id="rId23"/>
    <p:sldId id="4188" r:id="rId24"/>
    <p:sldId id="4190" r:id="rId25"/>
    <p:sldId id="4191" r:id="rId26"/>
    <p:sldId id="4192" r:id="rId27"/>
    <p:sldId id="4193" r:id="rId28"/>
    <p:sldId id="4189" r:id="rId29"/>
    <p:sldId id="4195" r:id="rId30"/>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1126"/>
    <a:srgbClr val="011893"/>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6794B-DE37-457D-82F3-359A3F9B780F}" v="76" dt="2025-03-05T21:33:55.7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623" autoAdjust="0"/>
    <p:restoredTop sz="84748" autoAdjust="0"/>
  </p:normalViewPr>
  <p:slideViewPr>
    <p:cSldViewPr snapToGrid="0" snapToObjects="1">
      <p:cViewPr varScale="1">
        <p:scale>
          <a:sx n="135" d="100"/>
          <a:sy n="135" d="100"/>
        </p:scale>
        <p:origin x="2442" y="11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kolaou, Dimitrios" userId="3f83e772-f04b-4370-a24e-77fe1f9a2587" providerId="ADAL" clId="{3226794B-DE37-457D-82F3-359A3F9B780F}"/>
    <pc:docChg chg="undo redo custSel addSld delSld modSld sldOrd">
      <pc:chgData name="Nikolaou, Dimitrios" userId="3f83e772-f04b-4370-a24e-77fe1f9a2587" providerId="ADAL" clId="{3226794B-DE37-457D-82F3-359A3F9B780F}" dt="2025-03-05T21:36:59.879" v="1656" actId="255"/>
      <pc:docMkLst>
        <pc:docMk/>
      </pc:docMkLst>
      <pc:sldChg chg="modSp mod">
        <pc:chgData name="Nikolaou, Dimitrios" userId="3f83e772-f04b-4370-a24e-77fe1f9a2587" providerId="ADAL" clId="{3226794B-DE37-457D-82F3-359A3F9B780F}" dt="2025-03-04T22:50:21.550" v="76" actId="6549"/>
        <pc:sldMkLst>
          <pc:docMk/>
          <pc:sldMk cId="3722564445" sldId="4175"/>
        </pc:sldMkLst>
        <pc:spChg chg="mod">
          <ac:chgData name="Nikolaou, Dimitrios" userId="3f83e772-f04b-4370-a24e-77fe1f9a2587" providerId="ADAL" clId="{3226794B-DE37-457D-82F3-359A3F9B780F}" dt="2025-03-04T22:50:21.550" v="76" actId="6549"/>
          <ac:spMkLst>
            <pc:docMk/>
            <pc:sldMk cId="3722564445" sldId="4175"/>
            <ac:spMk id="2" creationId="{A3BFB933-607B-45FE-97F4-8768D0409BD3}"/>
          </ac:spMkLst>
        </pc:spChg>
      </pc:sldChg>
      <pc:sldChg chg="modSp mod">
        <pc:chgData name="Nikolaou, Dimitrios" userId="3f83e772-f04b-4370-a24e-77fe1f9a2587" providerId="ADAL" clId="{3226794B-DE37-457D-82F3-359A3F9B780F}" dt="2025-03-04T23:43:17.171" v="121" actId="255"/>
        <pc:sldMkLst>
          <pc:docMk/>
          <pc:sldMk cId="3001386702" sldId="4181"/>
        </pc:sldMkLst>
        <pc:spChg chg="mod">
          <ac:chgData name="Nikolaou, Dimitrios" userId="3f83e772-f04b-4370-a24e-77fe1f9a2587" providerId="ADAL" clId="{3226794B-DE37-457D-82F3-359A3F9B780F}" dt="2025-03-04T23:43:17.171" v="121" actId="255"/>
          <ac:spMkLst>
            <pc:docMk/>
            <pc:sldMk cId="3001386702" sldId="4181"/>
            <ac:spMk id="2" creationId="{DB572822-D38A-E34B-A19D-50C1F35DFABA}"/>
          </ac:spMkLst>
        </pc:spChg>
      </pc:sldChg>
      <pc:sldChg chg="modSp mod">
        <pc:chgData name="Nikolaou, Dimitrios" userId="3f83e772-f04b-4370-a24e-77fe1f9a2587" providerId="ADAL" clId="{3226794B-DE37-457D-82F3-359A3F9B780F}" dt="2025-03-04T22:43:09.595" v="72"/>
        <pc:sldMkLst>
          <pc:docMk/>
          <pc:sldMk cId="1414184235" sldId="4182"/>
        </pc:sldMkLst>
        <pc:spChg chg="mod">
          <ac:chgData name="Nikolaou, Dimitrios" userId="3f83e772-f04b-4370-a24e-77fe1f9a2587" providerId="ADAL" clId="{3226794B-DE37-457D-82F3-359A3F9B780F}" dt="2025-03-04T22:43:09.595" v="72"/>
          <ac:spMkLst>
            <pc:docMk/>
            <pc:sldMk cId="1414184235" sldId="4182"/>
            <ac:spMk id="4" creationId="{099DE73A-14A7-E919-A534-29E15351CA84}"/>
          </ac:spMkLst>
        </pc:spChg>
      </pc:sldChg>
      <pc:sldChg chg="modSp mod">
        <pc:chgData name="Nikolaou, Dimitrios" userId="3f83e772-f04b-4370-a24e-77fe1f9a2587" providerId="ADAL" clId="{3226794B-DE37-457D-82F3-359A3F9B780F}" dt="2025-03-05T16:59:14.548" v="201" actId="6549"/>
        <pc:sldMkLst>
          <pc:docMk/>
          <pc:sldMk cId="1707888219" sldId="4184"/>
        </pc:sldMkLst>
        <pc:spChg chg="mod">
          <ac:chgData name="Nikolaou, Dimitrios" userId="3f83e772-f04b-4370-a24e-77fe1f9a2587" providerId="ADAL" clId="{3226794B-DE37-457D-82F3-359A3F9B780F}" dt="2025-03-05T16:59:14.548" v="201" actId="6549"/>
          <ac:spMkLst>
            <pc:docMk/>
            <pc:sldMk cId="1707888219" sldId="4184"/>
            <ac:spMk id="4" creationId="{D7C045FC-6D40-6958-3C36-84AA02160B66}"/>
          </ac:spMkLst>
        </pc:spChg>
      </pc:sldChg>
      <pc:sldChg chg="modSp mod">
        <pc:chgData name="Nikolaou, Dimitrios" userId="3f83e772-f04b-4370-a24e-77fe1f9a2587" providerId="ADAL" clId="{3226794B-DE37-457D-82F3-359A3F9B780F}" dt="2025-03-04T23:43:32.299" v="124" actId="255"/>
        <pc:sldMkLst>
          <pc:docMk/>
          <pc:sldMk cId="1941055388" sldId="4185"/>
        </pc:sldMkLst>
        <pc:spChg chg="mod">
          <ac:chgData name="Nikolaou, Dimitrios" userId="3f83e772-f04b-4370-a24e-77fe1f9a2587" providerId="ADAL" clId="{3226794B-DE37-457D-82F3-359A3F9B780F}" dt="2025-03-04T23:43:32.299" v="124" actId="255"/>
          <ac:spMkLst>
            <pc:docMk/>
            <pc:sldMk cId="1941055388" sldId="4185"/>
            <ac:spMk id="2" creationId="{23F37D1B-38B0-DDCB-2C36-E483B64C0DC2}"/>
          </ac:spMkLst>
        </pc:spChg>
      </pc:sldChg>
      <pc:sldChg chg="del">
        <pc:chgData name="Nikolaou, Dimitrios" userId="3f83e772-f04b-4370-a24e-77fe1f9a2587" providerId="ADAL" clId="{3226794B-DE37-457D-82F3-359A3F9B780F}" dt="2025-03-04T22:40:51.459" v="0" actId="47"/>
        <pc:sldMkLst>
          <pc:docMk/>
          <pc:sldMk cId="4172177503" sldId="4186"/>
        </pc:sldMkLst>
      </pc:sldChg>
      <pc:sldChg chg="modSp del mod ord">
        <pc:chgData name="Nikolaou, Dimitrios" userId="3f83e772-f04b-4370-a24e-77fe1f9a2587" providerId="ADAL" clId="{3226794B-DE37-457D-82F3-359A3F9B780F}" dt="2025-03-05T21:34:47.818" v="1645" actId="47"/>
        <pc:sldMkLst>
          <pc:docMk/>
          <pc:sldMk cId="1405138991" sldId="4187"/>
        </pc:sldMkLst>
        <pc:spChg chg="mod">
          <ac:chgData name="Nikolaou, Dimitrios" userId="3f83e772-f04b-4370-a24e-77fe1f9a2587" providerId="ADAL" clId="{3226794B-DE37-457D-82F3-359A3F9B780F}" dt="2025-03-05T17:13:58.262" v="214" actId="20577"/>
          <ac:spMkLst>
            <pc:docMk/>
            <pc:sldMk cId="1405138991" sldId="4187"/>
            <ac:spMk id="2" creationId="{BFAD2B35-437C-737F-663C-512A4F2F2B6A}"/>
          </ac:spMkLst>
        </pc:spChg>
      </pc:sldChg>
      <pc:sldChg chg="modSp mod ord">
        <pc:chgData name="Nikolaou, Dimitrios" userId="3f83e772-f04b-4370-a24e-77fe1f9a2587" providerId="ADAL" clId="{3226794B-DE37-457D-82F3-359A3F9B780F}" dt="2025-03-05T17:13:27.019" v="208" actId="20577"/>
        <pc:sldMkLst>
          <pc:docMk/>
          <pc:sldMk cId="1585503795" sldId="4188"/>
        </pc:sldMkLst>
        <pc:spChg chg="mod">
          <ac:chgData name="Nikolaou, Dimitrios" userId="3f83e772-f04b-4370-a24e-77fe1f9a2587" providerId="ADAL" clId="{3226794B-DE37-457D-82F3-359A3F9B780F}" dt="2025-03-05T17:13:27.019" v="208" actId="20577"/>
          <ac:spMkLst>
            <pc:docMk/>
            <pc:sldMk cId="1585503795" sldId="4188"/>
            <ac:spMk id="2" creationId="{D0CB0F8E-7BEA-E693-7416-DFDBBE0247D4}"/>
          </ac:spMkLst>
        </pc:spChg>
        <pc:graphicFrameChg chg="modGraphic">
          <ac:chgData name="Nikolaou, Dimitrios" userId="3f83e772-f04b-4370-a24e-77fe1f9a2587" providerId="ADAL" clId="{3226794B-DE37-457D-82F3-359A3F9B780F}" dt="2025-03-04T23:40:14.470" v="82" actId="255"/>
          <ac:graphicFrameMkLst>
            <pc:docMk/>
            <pc:sldMk cId="1585503795" sldId="4188"/>
            <ac:graphicFrameMk id="6" creationId="{C0FBF28C-17B9-B6D2-012B-B5D9CF543A58}"/>
          </ac:graphicFrameMkLst>
        </pc:graphicFrameChg>
      </pc:sldChg>
      <pc:sldChg chg="modSp mod">
        <pc:chgData name="Nikolaou, Dimitrios" userId="3f83e772-f04b-4370-a24e-77fe1f9a2587" providerId="ADAL" clId="{3226794B-DE37-457D-82F3-359A3F9B780F}" dt="2025-03-05T21:23:39.318" v="1207"/>
        <pc:sldMkLst>
          <pc:docMk/>
          <pc:sldMk cId="2212083632" sldId="4189"/>
        </pc:sldMkLst>
        <pc:spChg chg="mod">
          <ac:chgData name="Nikolaou, Dimitrios" userId="3f83e772-f04b-4370-a24e-77fe1f9a2587" providerId="ADAL" clId="{3226794B-DE37-457D-82F3-359A3F9B780F}" dt="2025-03-05T17:13:52.858" v="213" actId="20577"/>
          <ac:spMkLst>
            <pc:docMk/>
            <pc:sldMk cId="2212083632" sldId="4189"/>
            <ac:spMk id="2" creationId="{AC3542F7-3E15-2B60-0F74-10002FCC3FA3}"/>
          </ac:spMkLst>
        </pc:spChg>
        <pc:graphicFrameChg chg="mod modGraphic">
          <ac:chgData name="Nikolaou, Dimitrios" userId="3f83e772-f04b-4370-a24e-77fe1f9a2587" providerId="ADAL" clId="{3226794B-DE37-457D-82F3-359A3F9B780F}" dt="2025-03-05T21:23:39.318" v="1207"/>
          <ac:graphicFrameMkLst>
            <pc:docMk/>
            <pc:sldMk cId="2212083632" sldId="4189"/>
            <ac:graphicFrameMk id="6" creationId="{F09A7A3E-2863-1194-351B-77BECC6E5B09}"/>
          </ac:graphicFrameMkLst>
        </pc:graphicFrameChg>
      </pc:sldChg>
      <pc:sldChg chg="modSp mod ord">
        <pc:chgData name="Nikolaou, Dimitrios" userId="3f83e772-f04b-4370-a24e-77fe1f9a2587" providerId="ADAL" clId="{3226794B-DE37-457D-82F3-359A3F9B780F}" dt="2025-03-05T17:13:31.441" v="209" actId="20577"/>
        <pc:sldMkLst>
          <pc:docMk/>
          <pc:sldMk cId="4082659547" sldId="4190"/>
        </pc:sldMkLst>
        <pc:spChg chg="mod">
          <ac:chgData name="Nikolaou, Dimitrios" userId="3f83e772-f04b-4370-a24e-77fe1f9a2587" providerId="ADAL" clId="{3226794B-DE37-457D-82F3-359A3F9B780F}" dt="2025-03-05T17:13:31.441" v="209" actId="20577"/>
          <ac:spMkLst>
            <pc:docMk/>
            <pc:sldMk cId="4082659547" sldId="4190"/>
            <ac:spMk id="2" creationId="{AA10EA8C-C3DA-207B-5C5F-B0D805F89DF8}"/>
          </ac:spMkLst>
        </pc:spChg>
        <pc:graphicFrameChg chg="modGraphic">
          <ac:chgData name="Nikolaou, Dimitrios" userId="3f83e772-f04b-4370-a24e-77fe1f9a2587" providerId="ADAL" clId="{3226794B-DE37-457D-82F3-359A3F9B780F}" dt="2025-03-04T23:40:09.106" v="81" actId="255"/>
          <ac:graphicFrameMkLst>
            <pc:docMk/>
            <pc:sldMk cId="4082659547" sldId="4190"/>
            <ac:graphicFrameMk id="6" creationId="{1F323D1A-392C-94AD-4194-0729BE21EB0B}"/>
          </ac:graphicFrameMkLst>
        </pc:graphicFrameChg>
      </pc:sldChg>
      <pc:sldChg chg="modSp mod">
        <pc:chgData name="Nikolaou, Dimitrios" userId="3f83e772-f04b-4370-a24e-77fe1f9a2587" providerId="ADAL" clId="{3226794B-DE37-457D-82F3-359A3F9B780F}" dt="2025-03-05T17:13:37.185" v="210" actId="20577"/>
        <pc:sldMkLst>
          <pc:docMk/>
          <pc:sldMk cId="2194919875" sldId="4191"/>
        </pc:sldMkLst>
        <pc:spChg chg="mod">
          <ac:chgData name="Nikolaou, Dimitrios" userId="3f83e772-f04b-4370-a24e-77fe1f9a2587" providerId="ADAL" clId="{3226794B-DE37-457D-82F3-359A3F9B780F}" dt="2025-03-05T17:13:37.185" v="210" actId="20577"/>
          <ac:spMkLst>
            <pc:docMk/>
            <pc:sldMk cId="2194919875" sldId="4191"/>
            <ac:spMk id="2" creationId="{2A4671E0-1497-9B3F-B8FF-69BAFD7EFD32}"/>
          </ac:spMkLst>
        </pc:spChg>
        <pc:graphicFrameChg chg="modGraphic">
          <ac:chgData name="Nikolaou, Dimitrios" userId="3f83e772-f04b-4370-a24e-77fe1f9a2587" providerId="ADAL" clId="{3226794B-DE37-457D-82F3-359A3F9B780F}" dt="2025-03-04T23:40:51.262" v="87" actId="255"/>
          <ac:graphicFrameMkLst>
            <pc:docMk/>
            <pc:sldMk cId="2194919875" sldId="4191"/>
            <ac:graphicFrameMk id="6" creationId="{158E6191-3F75-13C9-4816-89FFBCDBF92A}"/>
          </ac:graphicFrameMkLst>
        </pc:graphicFrameChg>
      </pc:sldChg>
      <pc:sldChg chg="modSp mod">
        <pc:chgData name="Nikolaou, Dimitrios" userId="3f83e772-f04b-4370-a24e-77fe1f9a2587" providerId="ADAL" clId="{3226794B-DE37-457D-82F3-359A3F9B780F}" dt="2025-03-05T17:13:42.562" v="211" actId="20577"/>
        <pc:sldMkLst>
          <pc:docMk/>
          <pc:sldMk cId="825278960" sldId="4192"/>
        </pc:sldMkLst>
        <pc:spChg chg="mod">
          <ac:chgData name="Nikolaou, Dimitrios" userId="3f83e772-f04b-4370-a24e-77fe1f9a2587" providerId="ADAL" clId="{3226794B-DE37-457D-82F3-359A3F9B780F}" dt="2025-03-05T17:13:42.562" v="211" actId="20577"/>
          <ac:spMkLst>
            <pc:docMk/>
            <pc:sldMk cId="825278960" sldId="4192"/>
            <ac:spMk id="2" creationId="{BAEE6BE2-85D3-69A1-3407-4D00AF9F3189}"/>
          </ac:spMkLst>
        </pc:spChg>
        <pc:graphicFrameChg chg="mod modGraphic">
          <ac:chgData name="Nikolaou, Dimitrios" userId="3f83e772-f04b-4370-a24e-77fe1f9a2587" providerId="ADAL" clId="{3226794B-DE37-457D-82F3-359A3F9B780F}" dt="2025-03-04T23:40:01.680" v="80" actId="1076"/>
          <ac:graphicFrameMkLst>
            <pc:docMk/>
            <pc:sldMk cId="825278960" sldId="4192"/>
            <ac:graphicFrameMk id="6" creationId="{EC5DC47D-1FC4-E4C5-766B-CD88DAC025B9}"/>
          </ac:graphicFrameMkLst>
        </pc:graphicFrameChg>
      </pc:sldChg>
      <pc:sldChg chg="modSp mod">
        <pc:chgData name="Nikolaou, Dimitrios" userId="3f83e772-f04b-4370-a24e-77fe1f9a2587" providerId="ADAL" clId="{3226794B-DE37-457D-82F3-359A3F9B780F}" dt="2025-03-05T21:23:12.039" v="1202"/>
        <pc:sldMkLst>
          <pc:docMk/>
          <pc:sldMk cId="374689950" sldId="4193"/>
        </pc:sldMkLst>
        <pc:spChg chg="mod">
          <ac:chgData name="Nikolaou, Dimitrios" userId="3f83e772-f04b-4370-a24e-77fe1f9a2587" providerId="ADAL" clId="{3226794B-DE37-457D-82F3-359A3F9B780F}" dt="2025-03-05T17:13:47.487" v="212" actId="20577"/>
          <ac:spMkLst>
            <pc:docMk/>
            <pc:sldMk cId="374689950" sldId="4193"/>
            <ac:spMk id="2" creationId="{206D08B8-633B-E0BF-710A-8AEF40D2C156}"/>
          </ac:spMkLst>
        </pc:spChg>
        <pc:graphicFrameChg chg="mod modGraphic">
          <ac:chgData name="Nikolaou, Dimitrios" userId="3f83e772-f04b-4370-a24e-77fe1f9a2587" providerId="ADAL" clId="{3226794B-DE37-457D-82F3-359A3F9B780F}" dt="2025-03-05T21:23:12.039" v="1202"/>
          <ac:graphicFrameMkLst>
            <pc:docMk/>
            <pc:sldMk cId="374689950" sldId="4193"/>
            <ac:graphicFrameMk id="6" creationId="{70E71692-358E-F42A-AE63-BEA2C6EE703D}"/>
          </ac:graphicFrameMkLst>
        </pc:graphicFrameChg>
      </pc:sldChg>
      <pc:sldChg chg="modSp add del mod ord">
        <pc:chgData name="Nikolaou, Dimitrios" userId="3f83e772-f04b-4370-a24e-77fe1f9a2587" providerId="ADAL" clId="{3226794B-DE37-457D-82F3-359A3F9B780F}" dt="2025-03-05T21:34:44.048" v="1644" actId="47"/>
        <pc:sldMkLst>
          <pc:docMk/>
          <pc:sldMk cId="2368733784" sldId="4194"/>
        </pc:sldMkLst>
        <pc:spChg chg="mod">
          <ac:chgData name="Nikolaou, Dimitrios" userId="3f83e772-f04b-4370-a24e-77fe1f9a2587" providerId="ADAL" clId="{3226794B-DE37-457D-82F3-359A3F9B780F}" dt="2025-03-05T21:17:01.048" v="1163"/>
          <ac:spMkLst>
            <pc:docMk/>
            <pc:sldMk cId="2368733784" sldId="4194"/>
            <ac:spMk id="2" creationId="{CC853BED-AFA8-5526-5856-126A3FD4F47E}"/>
          </ac:spMkLst>
        </pc:spChg>
        <pc:graphicFrameChg chg="mod modGraphic">
          <ac:chgData name="Nikolaou, Dimitrios" userId="3f83e772-f04b-4370-a24e-77fe1f9a2587" providerId="ADAL" clId="{3226794B-DE37-457D-82F3-359A3F9B780F}" dt="2025-03-05T21:24:47.085" v="1214"/>
          <ac:graphicFrameMkLst>
            <pc:docMk/>
            <pc:sldMk cId="2368733784" sldId="4194"/>
            <ac:graphicFrameMk id="6" creationId="{433EDEC2-7B39-80C8-8FB6-6303E4F7029C}"/>
          </ac:graphicFrameMkLst>
        </pc:graphicFrameChg>
      </pc:sldChg>
      <pc:sldChg chg="addSp delSp modSp add mod">
        <pc:chgData name="Nikolaou, Dimitrios" userId="3f83e772-f04b-4370-a24e-77fe1f9a2587" providerId="ADAL" clId="{3226794B-DE37-457D-82F3-359A3F9B780F}" dt="2025-03-05T21:36:59.879" v="1656" actId="255"/>
        <pc:sldMkLst>
          <pc:docMk/>
          <pc:sldMk cId="3442563765" sldId="4195"/>
        </pc:sldMkLst>
        <pc:graphicFrameChg chg="add mod modGraphic">
          <ac:chgData name="Nikolaou, Dimitrios" userId="3f83e772-f04b-4370-a24e-77fe1f9a2587" providerId="ADAL" clId="{3226794B-DE37-457D-82F3-359A3F9B780F}" dt="2025-03-05T21:36:59.879" v="1656" actId="255"/>
          <ac:graphicFrameMkLst>
            <pc:docMk/>
            <pc:sldMk cId="3442563765" sldId="4195"/>
            <ac:graphicFrameMk id="3" creationId="{FF13F379-FFE7-B735-B739-A99A1138A4BD}"/>
          </ac:graphicFrameMkLst>
        </pc:graphicFrameChg>
        <pc:graphicFrameChg chg="del">
          <ac:chgData name="Nikolaou, Dimitrios" userId="3f83e772-f04b-4370-a24e-77fe1f9a2587" providerId="ADAL" clId="{3226794B-DE37-457D-82F3-359A3F9B780F}" dt="2025-03-05T21:25:59.298" v="1217" actId="478"/>
          <ac:graphicFrameMkLst>
            <pc:docMk/>
            <pc:sldMk cId="3442563765" sldId="4195"/>
            <ac:graphicFrameMk id="6" creationId="{E1230C27-6CD4-3329-33B4-694A314E7FB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b="0" i="0">
                <a:latin typeface="Arial" panose="020B0604020202020204" pitchFamily="34" charset="0"/>
              </a:defRPr>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b="0" i="0">
                <a:latin typeface="Arial" panose="020B0604020202020204" pitchFamily="34" charset="0"/>
              </a:defRPr>
            </a:lvl1pPr>
          </a:lstStyle>
          <a:p>
            <a:fld id="{5A08249F-A5B7-2B4A-AF06-8342AD4D21DA}" type="datetimeFigureOut">
              <a:rPr lang="en-US" smtClean="0"/>
              <a:pPr/>
              <a:t>3/5/2025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b="0" i="0">
                <a:latin typeface="Arial" panose="020B0604020202020204" pitchFamily="34" charset="0"/>
              </a:defRPr>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b="0" i="0">
                <a:latin typeface="Arial" panose="020B0604020202020204" pitchFamily="34" charset="0"/>
              </a:defRPr>
            </a:lvl1pPr>
          </a:lstStyle>
          <a:p>
            <a:fld id="{36A90DA8-AE89-AE47-8874-59F58C007E12}" type="slidenum">
              <a:rPr lang="en-US" smtClean="0"/>
              <a:pPr/>
              <a:t>‹#›</a:t>
            </a:fld>
            <a:endParaRPr lang="en-US"/>
          </a:p>
        </p:txBody>
      </p:sp>
    </p:spTree>
    <p:extLst>
      <p:ext uri="{BB962C8B-B14F-4D97-AF65-F5344CB8AC3E}">
        <p14:creationId xmlns:p14="http://schemas.microsoft.com/office/powerpoint/2010/main" val="785287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Current gen ed = 39 hours; only 8 programs do not have a 1 category exemption; of those 8, 5 have a 1-3 course double dip with the major. So only 2 majors take 39 hours (FCS &amp; IDS). NS at least 1 course from 2 different sciences.</a:t>
            </a:r>
          </a:p>
        </p:txBody>
      </p:sp>
      <p:sp>
        <p:nvSpPr>
          <p:cNvPr id="4" name="Slide Number Placeholder 3"/>
          <p:cNvSpPr>
            <a:spLocks noGrp="1"/>
          </p:cNvSpPr>
          <p:nvPr>
            <p:ph type="sldNum" sz="quarter" idx="5"/>
          </p:nvPr>
        </p:nvSpPr>
        <p:spPr/>
        <p:txBody>
          <a:bodyPr/>
          <a:lstStyle/>
          <a:p>
            <a:fld id="{36A90DA8-AE89-AE47-8874-59F58C007E12}" type="slidenum">
              <a:rPr lang="en-US" smtClean="0"/>
              <a:pPr/>
              <a:t>2</a:t>
            </a:fld>
            <a:endParaRPr lang="en-US" dirty="0"/>
          </a:p>
        </p:txBody>
      </p:sp>
    </p:spTree>
    <p:extLst>
      <p:ext uri="{BB962C8B-B14F-4D97-AF65-F5344CB8AC3E}">
        <p14:creationId xmlns:p14="http://schemas.microsoft.com/office/powerpoint/2010/main" val="2839313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820090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9DEF9-28D2-0B32-6913-DA57D8ECA7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EFF7CD-053A-FEAE-B783-719EACF3F7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922134-F263-0B3D-3B3E-388C51638C65}"/>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01197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5D01A-F8EA-4666-4146-236F39EDA3E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1F4839-711A-AA7F-AEB6-1204F89C0E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456F55-90A2-DC8F-B6BD-6268E4A8A69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0756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5FA2E8-31F9-86C3-D4BE-C188F4D5BD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EB99CD-C0DD-7788-1A74-EE7A4CE548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CB1B1B-45D2-215C-DBF3-6BCCE4975D05}"/>
              </a:ext>
            </a:extLst>
          </p:cNvPr>
          <p:cNvSpPr>
            <a:spLocks noGrp="1"/>
          </p:cNvSpPr>
          <p:nvPr>
            <p:ph type="body" idx="1"/>
          </p:nvPr>
        </p:nvSpPr>
        <p:spPr/>
        <p:txBody>
          <a:bodyPr/>
          <a:lstStyle/>
          <a:p>
            <a:r>
              <a:rPr lang="en-US" dirty="0"/>
              <a:t>The two majors requiring 39 credit hours of general education are FCS and IDS.</a:t>
            </a:r>
          </a:p>
        </p:txBody>
      </p:sp>
      <p:sp>
        <p:nvSpPr>
          <p:cNvPr id="4" name="Slide Number Placeholder 3">
            <a:extLst>
              <a:ext uri="{FF2B5EF4-FFF2-40B4-BE49-F238E27FC236}">
                <a16:creationId xmlns:a16="http://schemas.microsoft.com/office/drawing/2014/main" id="{63D74204-AC10-5E36-7C6E-6D570AF99FED}"/>
              </a:ext>
            </a:extLst>
          </p:cNvPr>
          <p:cNvSpPr>
            <a:spLocks noGrp="1"/>
          </p:cNvSpPr>
          <p:nvPr>
            <p:ph type="sldNum" sz="quarter" idx="5"/>
          </p:nvPr>
        </p:nvSpPr>
        <p:spPr/>
        <p:txBody>
          <a:bodyPr/>
          <a:lstStyle/>
          <a:p>
            <a:fld id="{36A90DA8-AE89-AE47-8874-59F58C007E12}" type="slidenum">
              <a:rPr lang="en-US" smtClean="0"/>
              <a:pPr/>
              <a:t>20</a:t>
            </a:fld>
            <a:endParaRPr lang="en-US" dirty="0"/>
          </a:p>
        </p:txBody>
      </p:sp>
    </p:spTree>
    <p:extLst>
      <p:ext uri="{BB962C8B-B14F-4D97-AF65-F5344CB8AC3E}">
        <p14:creationId xmlns:p14="http://schemas.microsoft.com/office/powerpoint/2010/main" val="1485594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FD111-02C0-0A61-DEBE-39E4E9BB003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4BDDEB-3DFF-DAC0-72CF-EFA72065F9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7FD254-D98D-9F21-BFF8-AC98024CD6F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0773CD3-CB10-AE47-3373-9BF0C118F0EE}"/>
              </a:ext>
            </a:extLst>
          </p:cNvPr>
          <p:cNvSpPr>
            <a:spLocks noGrp="1"/>
          </p:cNvSpPr>
          <p:nvPr>
            <p:ph type="sldNum" sz="quarter" idx="5"/>
          </p:nvPr>
        </p:nvSpPr>
        <p:spPr/>
        <p:txBody>
          <a:bodyPr/>
          <a:lstStyle/>
          <a:p>
            <a:fld id="{36A90DA8-AE89-AE47-8874-59F58C007E12}" type="slidenum">
              <a:rPr lang="en-US" smtClean="0"/>
              <a:pPr/>
              <a:t>21</a:t>
            </a:fld>
            <a:endParaRPr lang="en-US" dirty="0"/>
          </a:p>
        </p:txBody>
      </p:sp>
    </p:spTree>
    <p:extLst>
      <p:ext uri="{BB962C8B-B14F-4D97-AF65-F5344CB8AC3E}">
        <p14:creationId xmlns:p14="http://schemas.microsoft.com/office/powerpoint/2010/main" val="662891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4521C-8907-41FA-7A74-050C7CDCF7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46DC37-1596-4EDC-DF20-419CD95F25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B270D9-D991-531B-89E3-381861FEF1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84B268A-A6F3-D19C-09FF-016E3DD73E89}"/>
              </a:ext>
            </a:extLst>
          </p:cNvPr>
          <p:cNvSpPr>
            <a:spLocks noGrp="1"/>
          </p:cNvSpPr>
          <p:nvPr>
            <p:ph type="sldNum" sz="quarter" idx="5"/>
          </p:nvPr>
        </p:nvSpPr>
        <p:spPr/>
        <p:txBody>
          <a:bodyPr/>
          <a:lstStyle/>
          <a:p>
            <a:fld id="{36A90DA8-AE89-AE47-8874-59F58C007E12}" type="slidenum">
              <a:rPr lang="en-US" smtClean="0"/>
              <a:pPr/>
              <a:t>22</a:t>
            </a:fld>
            <a:endParaRPr lang="en-US" dirty="0"/>
          </a:p>
        </p:txBody>
      </p:sp>
    </p:spTree>
    <p:extLst>
      <p:ext uri="{BB962C8B-B14F-4D97-AF65-F5344CB8AC3E}">
        <p14:creationId xmlns:p14="http://schemas.microsoft.com/office/powerpoint/2010/main" val="1349886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93A3A-F278-510D-C8FE-3EC9EACF79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8EE543-2880-7F49-5F2F-C18E752246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7E898C-D30F-D07B-A427-A1C83358CAB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F9FEA68-4255-650E-0528-5C5148625254}"/>
              </a:ext>
            </a:extLst>
          </p:cNvPr>
          <p:cNvSpPr>
            <a:spLocks noGrp="1"/>
          </p:cNvSpPr>
          <p:nvPr>
            <p:ph type="sldNum" sz="quarter" idx="5"/>
          </p:nvPr>
        </p:nvSpPr>
        <p:spPr/>
        <p:txBody>
          <a:bodyPr/>
          <a:lstStyle/>
          <a:p>
            <a:fld id="{36A90DA8-AE89-AE47-8874-59F58C007E12}" type="slidenum">
              <a:rPr lang="en-US" smtClean="0"/>
              <a:pPr/>
              <a:t>23</a:t>
            </a:fld>
            <a:endParaRPr lang="en-US" dirty="0"/>
          </a:p>
        </p:txBody>
      </p:sp>
    </p:spTree>
    <p:extLst>
      <p:ext uri="{BB962C8B-B14F-4D97-AF65-F5344CB8AC3E}">
        <p14:creationId xmlns:p14="http://schemas.microsoft.com/office/powerpoint/2010/main" val="4777978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18596C-2108-5170-9EA4-38757E6BC9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79A3CE-E08E-A2B8-CB0C-9169C90B7F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B9436D-D82E-D4B7-8CAB-7A94316FB30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53B5480-26DC-E01B-8DE8-0B7CCFBCB54B}"/>
              </a:ext>
            </a:extLst>
          </p:cNvPr>
          <p:cNvSpPr>
            <a:spLocks noGrp="1"/>
          </p:cNvSpPr>
          <p:nvPr>
            <p:ph type="sldNum" sz="quarter" idx="5"/>
          </p:nvPr>
        </p:nvSpPr>
        <p:spPr/>
        <p:txBody>
          <a:bodyPr/>
          <a:lstStyle/>
          <a:p>
            <a:fld id="{36A90DA8-AE89-AE47-8874-59F58C007E12}" type="slidenum">
              <a:rPr lang="en-US" smtClean="0"/>
              <a:pPr/>
              <a:t>24</a:t>
            </a:fld>
            <a:endParaRPr lang="en-US" dirty="0"/>
          </a:p>
        </p:txBody>
      </p:sp>
    </p:spTree>
    <p:extLst>
      <p:ext uri="{BB962C8B-B14F-4D97-AF65-F5344CB8AC3E}">
        <p14:creationId xmlns:p14="http://schemas.microsoft.com/office/powerpoint/2010/main" val="20720797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E31B0-77B5-9CD2-D26E-C3206CCD2B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009F3C-4DCC-67F3-475E-F3E2BD82E6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4B5A5-BEB7-5DE1-0BE3-5B5B91322A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8B2159D-A25B-2A0D-B37B-2176658160B6}"/>
              </a:ext>
            </a:extLst>
          </p:cNvPr>
          <p:cNvSpPr>
            <a:spLocks noGrp="1"/>
          </p:cNvSpPr>
          <p:nvPr>
            <p:ph type="sldNum" sz="quarter" idx="5"/>
          </p:nvPr>
        </p:nvSpPr>
        <p:spPr/>
        <p:txBody>
          <a:bodyPr/>
          <a:lstStyle/>
          <a:p>
            <a:fld id="{36A90DA8-AE89-AE47-8874-59F58C007E12}" type="slidenum">
              <a:rPr lang="en-US" smtClean="0"/>
              <a:pPr/>
              <a:t>25</a:t>
            </a:fld>
            <a:endParaRPr lang="en-US" dirty="0"/>
          </a:p>
        </p:txBody>
      </p:sp>
    </p:spTree>
    <p:extLst>
      <p:ext uri="{BB962C8B-B14F-4D97-AF65-F5344CB8AC3E}">
        <p14:creationId xmlns:p14="http://schemas.microsoft.com/office/powerpoint/2010/main" val="8880072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47BBC-ED46-ABD5-2990-154DEAE0C5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90035D-7404-B5FD-F248-82720A2C0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B8C3BB-55F3-3AF2-9137-3404FF54E00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03919C-1A58-2978-223B-359A0DFA2AD1}"/>
              </a:ext>
            </a:extLst>
          </p:cNvPr>
          <p:cNvSpPr>
            <a:spLocks noGrp="1"/>
          </p:cNvSpPr>
          <p:nvPr>
            <p:ph type="sldNum" sz="quarter" idx="5"/>
          </p:nvPr>
        </p:nvSpPr>
        <p:spPr/>
        <p:txBody>
          <a:bodyPr/>
          <a:lstStyle/>
          <a:p>
            <a:fld id="{36A90DA8-AE89-AE47-8874-59F58C007E12}" type="slidenum">
              <a:rPr lang="en-US" smtClean="0"/>
              <a:pPr/>
              <a:t>26</a:t>
            </a:fld>
            <a:endParaRPr lang="en-US" dirty="0"/>
          </a:p>
        </p:txBody>
      </p:sp>
    </p:spTree>
    <p:extLst>
      <p:ext uri="{BB962C8B-B14F-4D97-AF65-F5344CB8AC3E}">
        <p14:creationId xmlns:p14="http://schemas.microsoft.com/office/powerpoint/2010/main" val="4259725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US" dirty="0">
              <a:solidFill>
                <a:srgbClr val="000000"/>
              </a:solidFill>
              <a:effectLst/>
            </a:endParaRPr>
          </a:p>
        </p:txBody>
      </p:sp>
    </p:spTree>
    <p:extLst>
      <p:ext uri="{BB962C8B-B14F-4D97-AF65-F5344CB8AC3E}">
        <p14:creationId xmlns:p14="http://schemas.microsoft.com/office/powerpoint/2010/main" val="34314430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endParaRPr lang="en-US" dirty="0">
              <a:solidFill>
                <a:srgbClr val="000000"/>
              </a:solidFill>
              <a:effectLst/>
            </a:endParaRPr>
          </a:p>
        </p:txBody>
      </p:sp>
    </p:spTree>
    <p:extLst>
      <p:ext uri="{BB962C8B-B14F-4D97-AF65-F5344CB8AC3E}">
        <p14:creationId xmlns:p14="http://schemas.microsoft.com/office/powerpoint/2010/main" val="1543537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dirty="0">
                <a:solidFill>
                  <a:srgbClr val="000000"/>
                </a:solidFill>
                <a:effectLst/>
              </a:rPr>
              <a:t>Between 30-36 credit hours based on the Student Transfer Achievement Reform Act, the Higher Learning Commission minimum of 30 hours, and the Illinois Articulation Initiative (IAI).</a:t>
            </a:r>
          </a:p>
          <a:p>
            <a:pPr algn="l" rtl="0" fontAlgn="base">
              <a:buFont typeface="Arial" panose="020B0604020202020204" pitchFamily="34" charset="0"/>
              <a:buChar char="•"/>
            </a:pPr>
            <a:endParaRPr lang="en-US" dirty="0">
              <a:solidFill>
                <a:srgbClr val="000000"/>
              </a:solidFill>
              <a:effectLst/>
            </a:endParaRPr>
          </a:p>
        </p:txBody>
      </p:sp>
    </p:spTree>
    <p:extLst>
      <p:ext uri="{BB962C8B-B14F-4D97-AF65-F5344CB8AC3E}">
        <p14:creationId xmlns:p14="http://schemas.microsoft.com/office/powerpoint/2010/main" val="174710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15"/>
              </a:spcAft>
            </a:pPr>
            <a:endParaRPr lang="en-US" dirty="0"/>
          </a:p>
        </p:txBody>
      </p:sp>
    </p:spTree>
    <p:extLst>
      <p:ext uri="{BB962C8B-B14F-4D97-AF65-F5344CB8AC3E}">
        <p14:creationId xmlns:p14="http://schemas.microsoft.com/office/powerpoint/2010/main" val="406506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6A90DA8-AE89-AE47-8874-59F58C007E12}" type="slidenum">
              <a:rPr lang="en-US" smtClean="0"/>
              <a:pPr/>
              <a:t>12</a:t>
            </a:fld>
            <a:endParaRPr lang="en-US"/>
          </a:p>
        </p:txBody>
      </p:sp>
    </p:spTree>
    <p:extLst>
      <p:ext uri="{BB962C8B-B14F-4D97-AF65-F5344CB8AC3E}">
        <p14:creationId xmlns:p14="http://schemas.microsoft.com/office/powerpoint/2010/main" val="7250717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4C44A6-2736-DF3D-3BB1-245247574F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1650F6-A4E4-FCA8-D4C2-1F527E305A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22A6F5-3892-655B-6515-73989E84CF9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293489-A500-0E41-A15C-DD96392FE5CB}"/>
              </a:ext>
            </a:extLst>
          </p:cNvPr>
          <p:cNvSpPr>
            <a:spLocks noGrp="1"/>
          </p:cNvSpPr>
          <p:nvPr>
            <p:ph type="sldNum" sz="quarter" idx="5"/>
          </p:nvPr>
        </p:nvSpPr>
        <p:spPr/>
        <p:txBody>
          <a:bodyPr/>
          <a:lstStyle/>
          <a:p>
            <a:fld id="{36A90DA8-AE89-AE47-8874-59F58C007E12}" type="slidenum">
              <a:rPr lang="en-US" smtClean="0"/>
              <a:pPr/>
              <a:t>13</a:t>
            </a:fld>
            <a:endParaRPr lang="en-US" dirty="0"/>
          </a:p>
        </p:txBody>
      </p:sp>
    </p:spTree>
    <p:extLst>
      <p:ext uri="{BB962C8B-B14F-4D97-AF65-F5344CB8AC3E}">
        <p14:creationId xmlns:p14="http://schemas.microsoft.com/office/powerpoint/2010/main" val="2647021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53518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89F7F-99FF-E7CB-9296-BE3163934E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C413AB-1F4D-7655-467F-4BAD6BE026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A3367A6-978B-1E33-A2E9-696E4927F2F8}"/>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447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20898" y="4328298"/>
            <a:ext cx="5486400" cy="566738"/>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2720897" y="563320"/>
            <a:ext cx="5486400" cy="36561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720898" y="4905532"/>
            <a:ext cx="5486400" cy="804862"/>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Box 4"/>
          <p:cNvSpPr txBox="1"/>
          <p:nvPr userDrawn="1"/>
        </p:nvSpPr>
        <p:spPr>
          <a:xfrm>
            <a:off x="5593974" y="31488"/>
            <a:ext cx="3421457" cy="230832"/>
          </a:xfrm>
          <a:prstGeom prst="rect">
            <a:avLst/>
          </a:prstGeom>
          <a:noFill/>
        </p:spPr>
        <p:txBody>
          <a:bodyPr wrap="square" rtlCol="0">
            <a:spAutoFit/>
          </a:bodyPr>
          <a:lstStyle/>
          <a:p>
            <a:pPr algn="r"/>
            <a:r>
              <a:rPr lang="en-US" sz="900">
                <a:latin typeface="Arial"/>
                <a:cs typeface="Arial"/>
              </a:rPr>
              <a:t>Presentation Title (Select: View &gt; Master &gt; Slide Master</a:t>
            </a:r>
            <a:r>
              <a:rPr lang="en-US" sz="900" baseline="0">
                <a:latin typeface="Arial"/>
                <a:cs typeface="Arial"/>
              </a:rPr>
              <a:t> to edit)</a:t>
            </a:r>
            <a:endParaRPr lang="en-US" sz="900">
              <a:latin typeface="Arial"/>
              <a:cs typeface="Arial"/>
            </a:endParaRPr>
          </a:p>
        </p:txBody>
      </p:sp>
      <p:sp>
        <p:nvSpPr>
          <p:cNvPr id="6" name="TextBox 5"/>
          <p:cNvSpPr txBox="1"/>
          <p:nvPr userDrawn="1"/>
        </p:nvSpPr>
        <p:spPr>
          <a:xfrm>
            <a:off x="5447044" y="6476284"/>
            <a:ext cx="3568388" cy="230832"/>
          </a:xfrm>
          <a:prstGeom prst="rect">
            <a:avLst/>
          </a:prstGeom>
          <a:noFill/>
        </p:spPr>
        <p:txBody>
          <a:bodyPr wrap="square" rtlCol="0">
            <a:spAutoFit/>
          </a:bodyPr>
          <a:lstStyle/>
          <a:p>
            <a:pPr algn="r"/>
            <a:r>
              <a:rPr lang="en-US" sz="900">
                <a:latin typeface="Arial"/>
                <a:cs typeface="Arial"/>
              </a:rPr>
              <a:t>Department Name (Select: View &gt; Master &gt; Slide Master</a:t>
            </a:r>
            <a:r>
              <a:rPr lang="en-US" sz="900" baseline="0">
                <a:latin typeface="Arial"/>
                <a:cs typeface="Arial"/>
              </a:rPr>
              <a:t> to edit)</a:t>
            </a:r>
            <a:endParaRPr lang="en-US" sz="900">
              <a:latin typeface="Arial"/>
              <a:cs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5593974" y="31488"/>
            <a:ext cx="3421457" cy="230832"/>
          </a:xfrm>
          <a:prstGeom prst="rect">
            <a:avLst/>
          </a:prstGeom>
          <a:noFill/>
        </p:spPr>
        <p:txBody>
          <a:bodyPr wrap="square" rtlCol="0">
            <a:spAutoFit/>
          </a:bodyPr>
          <a:lstStyle/>
          <a:p>
            <a:pPr algn="r"/>
            <a:r>
              <a:rPr lang="en-US" sz="900">
                <a:latin typeface="Arial"/>
                <a:cs typeface="Arial"/>
              </a:rPr>
              <a:t>Presentation Title (Select: View &gt; Master &gt; Slide Master</a:t>
            </a:r>
            <a:r>
              <a:rPr lang="en-US" sz="900" baseline="0">
                <a:latin typeface="Arial"/>
                <a:cs typeface="Arial"/>
              </a:rPr>
              <a:t> to edit)</a:t>
            </a:r>
            <a:endParaRPr lang="en-US" sz="900">
              <a:latin typeface="Arial"/>
              <a:cs typeface="Arial"/>
            </a:endParaRPr>
          </a:p>
        </p:txBody>
      </p:sp>
      <p:sp>
        <p:nvSpPr>
          <p:cNvPr id="5" name="TextBox 4"/>
          <p:cNvSpPr txBox="1"/>
          <p:nvPr userDrawn="1"/>
        </p:nvSpPr>
        <p:spPr>
          <a:xfrm>
            <a:off x="5447044" y="6476284"/>
            <a:ext cx="3568388" cy="230832"/>
          </a:xfrm>
          <a:prstGeom prst="rect">
            <a:avLst/>
          </a:prstGeom>
          <a:noFill/>
        </p:spPr>
        <p:txBody>
          <a:bodyPr wrap="square" rtlCol="0">
            <a:spAutoFit/>
          </a:bodyPr>
          <a:lstStyle/>
          <a:p>
            <a:pPr algn="r"/>
            <a:r>
              <a:rPr lang="en-US" sz="900">
                <a:latin typeface="Arial"/>
                <a:cs typeface="Arial"/>
              </a:rPr>
              <a:t>Department Name (Select: View &gt; Master &gt; Slide Master</a:t>
            </a:r>
            <a:r>
              <a:rPr lang="en-US" sz="900" baseline="0">
                <a:latin typeface="Arial"/>
                <a:cs typeface="Arial"/>
              </a:rPr>
              <a:t> to edit)</a:t>
            </a:r>
            <a:endParaRPr lang="en-US" sz="900">
              <a:latin typeface="Arial"/>
              <a:cs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66496" y="364465"/>
            <a:ext cx="911160" cy="5303520"/>
          </a:xfrm>
        </p:spPr>
        <p:txBody>
          <a:bodyPr vert="eaVert" anchor="ctr"/>
          <a:lstStyle/>
          <a:p>
            <a:r>
              <a:rPr lang="en-US" dirty="0"/>
              <a:t>Click to edit Master title style</a:t>
            </a:r>
          </a:p>
        </p:txBody>
      </p:sp>
      <p:sp>
        <p:nvSpPr>
          <p:cNvPr id="3" name="Vertical Text Placeholder 2"/>
          <p:cNvSpPr>
            <a:spLocks noGrp="1"/>
          </p:cNvSpPr>
          <p:nvPr>
            <p:ph type="body" orient="vert" idx="1"/>
          </p:nvPr>
        </p:nvSpPr>
        <p:spPr>
          <a:xfrm>
            <a:off x="2067566" y="369102"/>
            <a:ext cx="5572985" cy="52988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5593974" y="31488"/>
            <a:ext cx="3421457" cy="230832"/>
          </a:xfrm>
          <a:prstGeom prst="rect">
            <a:avLst/>
          </a:prstGeom>
          <a:noFill/>
        </p:spPr>
        <p:txBody>
          <a:bodyPr wrap="square" rtlCol="0">
            <a:spAutoFit/>
          </a:bodyPr>
          <a:lstStyle/>
          <a:p>
            <a:pPr algn="r"/>
            <a:r>
              <a:rPr lang="en-US" sz="900">
                <a:latin typeface="Arial"/>
                <a:cs typeface="Arial"/>
              </a:rPr>
              <a:t>Presentation Title (Select: View &gt; Master &gt; Slide Master</a:t>
            </a:r>
            <a:r>
              <a:rPr lang="en-US" sz="900" baseline="0">
                <a:latin typeface="Arial"/>
                <a:cs typeface="Arial"/>
              </a:rPr>
              <a:t> to edit)</a:t>
            </a:r>
            <a:endParaRPr lang="en-US" sz="900">
              <a:latin typeface="Arial"/>
              <a:cs typeface="Arial"/>
            </a:endParaRPr>
          </a:p>
        </p:txBody>
      </p:sp>
      <p:sp>
        <p:nvSpPr>
          <p:cNvPr id="5" name="TextBox 4"/>
          <p:cNvSpPr txBox="1"/>
          <p:nvPr userDrawn="1"/>
        </p:nvSpPr>
        <p:spPr>
          <a:xfrm>
            <a:off x="5447044" y="6476284"/>
            <a:ext cx="3568388" cy="230832"/>
          </a:xfrm>
          <a:prstGeom prst="rect">
            <a:avLst/>
          </a:prstGeom>
          <a:noFill/>
        </p:spPr>
        <p:txBody>
          <a:bodyPr wrap="square" rtlCol="0">
            <a:spAutoFit/>
          </a:bodyPr>
          <a:lstStyle/>
          <a:p>
            <a:pPr algn="r"/>
            <a:r>
              <a:rPr lang="en-US" sz="900">
                <a:latin typeface="Arial"/>
                <a:cs typeface="Arial"/>
              </a:rPr>
              <a:t>Department Name (Select: View &gt; Master &gt; Slide Master</a:t>
            </a:r>
            <a:r>
              <a:rPr lang="en-US" sz="900" baseline="0">
                <a:latin typeface="Arial"/>
                <a:cs typeface="Arial"/>
              </a:rPr>
              <a:t> to edit)</a:t>
            </a:r>
            <a:endParaRPr lang="en-US" sz="900">
              <a:latin typeface="Arial"/>
              <a:cs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629400" cy="908620"/>
          </a:xfrm>
        </p:spPr>
        <p:txBody>
          <a:bodyPr/>
          <a:lstStyle/>
          <a:p>
            <a:r>
              <a:rPr lang="en-US" dirty="0"/>
              <a:t>Click to edit Master title style</a:t>
            </a:r>
          </a:p>
        </p:txBody>
      </p:sp>
      <p:sp>
        <p:nvSpPr>
          <p:cNvPr id="6" name="Text Placeholder 5"/>
          <p:cNvSpPr>
            <a:spLocks noGrp="1"/>
          </p:cNvSpPr>
          <p:nvPr>
            <p:ph type="body" sz="quarter" idx="11"/>
          </p:nvPr>
        </p:nvSpPr>
        <p:spPr>
          <a:xfrm>
            <a:off x="2057400" y="1524000"/>
            <a:ext cx="6629400" cy="4114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lipArt Placeholder 3"/>
          <p:cNvSpPr>
            <a:spLocks noGrp="1"/>
          </p:cNvSpPr>
          <p:nvPr>
            <p:ph type="clipArt" sz="quarter" idx="10"/>
          </p:nvPr>
        </p:nvSpPr>
        <p:spPr>
          <a:xfrm>
            <a:off x="6245665" y="3200400"/>
            <a:ext cx="2279904" cy="2279904"/>
          </a:xfrm>
        </p:spPr>
        <p:txBody>
          <a:bodyPr/>
          <a:lstStyle/>
          <a:p>
            <a:endParaRPr lang="en-US"/>
          </a:p>
        </p:txBody>
      </p:sp>
      <p:sp>
        <p:nvSpPr>
          <p:cNvPr id="5" name="TextBox 4"/>
          <p:cNvSpPr txBox="1"/>
          <p:nvPr userDrawn="1"/>
        </p:nvSpPr>
        <p:spPr>
          <a:xfrm>
            <a:off x="5593974" y="31488"/>
            <a:ext cx="3421457" cy="230832"/>
          </a:xfrm>
          <a:prstGeom prst="rect">
            <a:avLst/>
          </a:prstGeom>
          <a:noFill/>
        </p:spPr>
        <p:txBody>
          <a:bodyPr wrap="square" rtlCol="0">
            <a:spAutoFit/>
          </a:bodyPr>
          <a:lstStyle/>
          <a:p>
            <a:pPr algn="r"/>
            <a:r>
              <a:rPr lang="en-US" sz="900">
                <a:latin typeface="Arial"/>
                <a:cs typeface="Arial"/>
              </a:rPr>
              <a:t>Presentation Title (Select: View &gt; Master &gt; Slide Master</a:t>
            </a:r>
            <a:r>
              <a:rPr lang="en-US" sz="900" baseline="0">
                <a:latin typeface="Arial"/>
                <a:cs typeface="Arial"/>
              </a:rPr>
              <a:t> to edit)</a:t>
            </a:r>
            <a:endParaRPr lang="en-US" sz="900">
              <a:latin typeface="Arial"/>
              <a:cs typeface="Arial"/>
            </a:endParaRPr>
          </a:p>
        </p:txBody>
      </p:sp>
      <p:sp>
        <p:nvSpPr>
          <p:cNvPr id="7" name="TextBox 6"/>
          <p:cNvSpPr txBox="1"/>
          <p:nvPr userDrawn="1"/>
        </p:nvSpPr>
        <p:spPr>
          <a:xfrm>
            <a:off x="5447044" y="6476284"/>
            <a:ext cx="3568388" cy="230832"/>
          </a:xfrm>
          <a:prstGeom prst="rect">
            <a:avLst/>
          </a:prstGeom>
          <a:noFill/>
        </p:spPr>
        <p:txBody>
          <a:bodyPr wrap="square" rtlCol="0">
            <a:spAutoFit/>
          </a:bodyPr>
          <a:lstStyle/>
          <a:p>
            <a:pPr algn="r"/>
            <a:r>
              <a:rPr lang="en-US" sz="900">
                <a:latin typeface="Arial"/>
                <a:cs typeface="Arial"/>
              </a:rPr>
              <a:t>Department Name (Select: View &gt; Master &gt; Slide Master</a:t>
            </a:r>
            <a:r>
              <a:rPr lang="en-US" sz="900" baseline="0">
                <a:latin typeface="Arial"/>
                <a:cs typeface="Arial"/>
              </a:rPr>
              <a:t> to edit)</a:t>
            </a:r>
            <a:endParaRPr lang="en-US" sz="900">
              <a:latin typeface="Arial"/>
              <a:cs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629400" cy="1036638"/>
          </a:xfrm>
        </p:spPr>
        <p:txBody>
          <a:bodyPr/>
          <a:lstStyle/>
          <a:p>
            <a:r>
              <a:rPr lang="en-US" dirty="0"/>
              <a:t>Click to edit Master title style</a:t>
            </a:r>
          </a:p>
        </p:txBody>
      </p:sp>
      <p:sp>
        <p:nvSpPr>
          <p:cNvPr id="4" name="Media Placeholder 3"/>
          <p:cNvSpPr>
            <a:spLocks noGrp="1"/>
          </p:cNvSpPr>
          <p:nvPr>
            <p:ph type="media" sz="quarter" idx="10"/>
          </p:nvPr>
        </p:nvSpPr>
        <p:spPr>
          <a:xfrm>
            <a:off x="2245986" y="1524000"/>
            <a:ext cx="6172200" cy="3429000"/>
          </a:xfrm>
        </p:spPr>
        <p:txBody>
          <a:bodyPr/>
          <a:lstStyle/>
          <a:p>
            <a:endParaRPr lang="en-US"/>
          </a:p>
        </p:txBody>
      </p:sp>
      <p:sp>
        <p:nvSpPr>
          <p:cNvPr id="6" name="Text Placeholder 5"/>
          <p:cNvSpPr>
            <a:spLocks noGrp="1"/>
          </p:cNvSpPr>
          <p:nvPr>
            <p:ph type="body" sz="quarter" idx="11" hasCustomPrompt="1"/>
          </p:nvPr>
        </p:nvSpPr>
        <p:spPr>
          <a:xfrm>
            <a:off x="2245986" y="5029200"/>
            <a:ext cx="6172200" cy="457200"/>
          </a:xfrm>
        </p:spPr>
        <p:txBody>
          <a:bodyPr>
            <a:normAutofit/>
          </a:bodyPr>
          <a:lstStyle>
            <a:lvl1pPr>
              <a:buNone/>
              <a:defRPr sz="1400" b="0" i="0">
                <a:latin typeface="Arial" panose="020B0604020202020204" pitchFamily="34" charset="0"/>
                <a:cs typeface="Arial" panose="020B0604020202020204" pitchFamily="34" charset="0"/>
              </a:defRPr>
            </a:lvl1pPr>
          </a:lstStyle>
          <a:p>
            <a:pPr lvl="0"/>
            <a:r>
              <a:rPr lang="en-US" dirty="0"/>
              <a:t>Caption</a:t>
            </a:r>
          </a:p>
        </p:txBody>
      </p:sp>
      <p:sp>
        <p:nvSpPr>
          <p:cNvPr id="5" name="TextBox 4"/>
          <p:cNvSpPr txBox="1"/>
          <p:nvPr userDrawn="1"/>
        </p:nvSpPr>
        <p:spPr>
          <a:xfrm>
            <a:off x="5593974" y="31488"/>
            <a:ext cx="3421457" cy="230832"/>
          </a:xfrm>
          <a:prstGeom prst="rect">
            <a:avLst/>
          </a:prstGeom>
          <a:noFill/>
        </p:spPr>
        <p:txBody>
          <a:bodyPr wrap="square" rtlCol="0">
            <a:spAutoFit/>
          </a:bodyPr>
          <a:lstStyle/>
          <a:p>
            <a:pPr algn="r"/>
            <a:r>
              <a:rPr lang="en-US" sz="900">
                <a:latin typeface="Arial"/>
                <a:cs typeface="Arial"/>
              </a:rPr>
              <a:t>Presentation Title (Select: View &gt; Master &gt; Slide Master</a:t>
            </a:r>
            <a:r>
              <a:rPr lang="en-US" sz="900" baseline="0">
                <a:latin typeface="Arial"/>
                <a:cs typeface="Arial"/>
              </a:rPr>
              <a:t> to edit)</a:t>
            </a:r>
            <a:endParaRPr lang="en-US" sz="900">
              <a:latin typeface="Arial"/>
              <a:cs typeface="Arial"/>
            </a:endParaRPr>
          </a:p>
        </p:txBody>
      </p:sp>
      <p:sp>
        <p:nvSpPr>
          <p:cNvPr id="7" name="TextBox 6"/>
          <p:cNvSpPr txBox="1"/>
          <p:nvPr userDrawn="1"/>
        </p:nvSpPr>
        <p:spPr>
          <a:xfrm>
            <a:off x="5447044" y="6476284"/>
            <a:ext cx="3568388" cy="230832"/>
          </a:xfrm>
          <a:prstGeom prst="rect">
            <a:avLst/>
          </a:prstGeom>
          <a:noFill/>
        </p:spPr>
        <p:txBody>
          <a:bodyPr wrap="square" rtlCol="0">
            <a:spAutoFit/>
          </a:bodyPr>
          <a:lstStyle/>
          <a:p>
            <a:pPr algn="r"/>
            <a:r>
              <a:rPr lang="en-US" sz="900">
                <a:latin typeface="Arial"/>
                <a:cs typeface="Arial"/>
              </a:rPr>
              <a:t>Department Name (Select: View &gt; Master &gt; Slide Master</a:t>
            </a:r>
            <a:r>
              <a:rPr lang="en-US" sz="900" baseline="0">
                <a:latin typeface="Arial"/>
                <a:cs typeface="Arial"/>
              </a:rPr>
              <a:t> to edit)</a:t>
            </a:r>
            <a:endParaRPr lang="en-US" sz="900">
              <a:latin typeface="Arial"/>
              <a:cs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57400" y="381000"/>
            <a:ext cx="6629400" cy="1036638"/>
          </a:xfrm>
        </p:spPr>
        <p:txBody>
          <a:bodyPr/>
          <a:lstStyle/>
          <a:p>
            <a:r>
              <a:rPr lang="en-US" dirty="0"/>
              <a:t>Click to edit Master title style</a:t>
            </a:r>
          </a:p>
        </p:txBody>
      </p:sp>
      <p:sp>
        <p:nvSpPr>
          <p:cNvPr id="4" name="Chart Placeholder 3"/>
          <p:cNvSpPr>
            <a:spLocks noGrp="1"/>
          </p:cNvSpPr>
          <p:nvPr>
            <p:ph type="chart" sz="quarter" idx="10"/>
          </p:nvPr>
        </p:nvSpPr>
        <p:spPr>
          <a:xfrm>
            <a:off x="2057400" y="1524000"/>
            <a:ext cx="6629400" cy="4114800"/>
          </a:xfrm>
        </p:spPr>
        <p:txBody>
          <a:bodyPr/>
          <a:lstStyle/>
          <a:p>
            <a:endParaRPr lang="en-US"/>
          </a:p>
        </p:txBody>
      </p:sp>
      <p:sp>
        <p:nvSpPr>
          <p:cNvPr id="5" name="TextBox 4"/>
          <p:cNvSpPr txBox="1"/>
          <p:nvPr userDrawn="1"/>
        </p:nvSpPr>
        <p:spPr>
          <a:xfrm>
            <a:off x="5593974" y="31488"/>
            <a:ext cx="3421457" cy="230832"/>
          </a:xfrm>
          <a:prstGeom prst="rect">
            <a:avLst/>
          </a:prstGeom>
          <a:noFill/>
        </p:spPr>
        <p:txBody>
          <a:bodyPr wrap="square" rtlCol="0">
            <a:spAutoFit/>
          </a:bodyPr>
          <a:lstStyle/>
          <a:p>
            <a:pPr algn="r"/>
            <a:r>
              <a:rPr lang="en-US" sz="900">
                <a:latin typeface="Arial"/>
                <a:cs typeface="Arial"/>
              </a:rPr>
              <a:t>Presentation Title (Select: View &gt; Master &gt; Slide Master</a:t>
            </a:r>
            <a:r>
              <a:rPr lang="en-US" sz="900" baseline="0">
                <a:latin typeface="Arial"/>
                <a:cs typeface="Arial"/>
              </a:rPr>
              <a:t> to edit)</a:t>
            </a:r>
            <a:endParaRPr lang="en-US" sz="900">
              <a:latin typeface="Arial"/>
              <a:cs typeface="Arial"/>
            </a:endParaRPr>
          </a:p>
        </p:txBody>
      </p:sp>
      <p:sp>
        <p:nvSpPr>
          <p:cNvPr id="6" name="TextBox 5"/>
          <p:cNvSpPr txBox="1"/>
          <p:nvPr userDrawn="1"/>
        </p:nvSpPr>
        <p:spPr>
          <a:xfrm>
            <a:off x="5447044" y="6476284"/>
            <a:ext cx="3568388" cy="230832"/>
          </a:xfrm>
          <a:prstGeom prst="rect">
            <a:avLst/>
          </a:prstGeom>
          <a:noFill/>
        </p:spPr>
        <p:txBody>
          <a:bodyPr wrap="square" rtlCol="0">
            <a:spAutoFit/>
          </a:bodyPr>
          <a:lstStyle/>
          <a:p>
            <a:pPr algn="r"/>
            <a:r>
              <a:rPr lang="en-US" sz="900">
                <a:latin typeface="Arial"/>
                <a:cs typeface="Arial"/>
              </a:rPr>
              <a:t>Department Name (Select: View &gt; Master &gt; Slide Master</a:t>
            </a:r>
            <a:r>
              <a:rPr lang="en-US" sz="900" baseline="0">
                <a:latin typeface="Arial"/>
                <a:cs typeface="Arial"/>
              </a:rPr>
              <a:t> to edit)</a:t>
            </a:r>
            <a:endParaRPr lang="en-US" sz="900">
              <a:latin typeface="Arial"/>
              <a:cs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lvl1pPr>
              <a:defRPr b="0" i="0">
                <a:latin typeface="Arial" panose="020B0604020202020204" pitchFamily="34" charset="0"/>
              </a:defRPr>
            </a:lvl1pPr>
          </a:lstStyle>
          <a:p>
            <a:fld id="{86CB4B4D-7CA3-9044-876B-883B54F8677D}" type="slidenum">
              <a:rPr lang="en-US" smtClean="0"/>
              <a:pPr/>
              <a:t>‹#›</a:t>
            </a:fld>
            <a:endParaRPr lang="en-US"/>
          </a:p>
        </p:txBody>
      </p:sp>
    </p:spTree>
    <p:extLst>
      <p:ext uri="{BB962C8B-B14F-4D97-AF65-F5344CB8AC3E}">
        <p14:creationId xmlns:p14="http://schemas.microsoft.com/office/powerpoint/2010/main" val="237810774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67566" y="2130425"/>
            <a:ext cx="6622514" cy="1143000"/>
          </a:xfrm>
        </p:spPr>
        <p:txBody>
          <a:bodyPr/>
          <a:lstStyle/>
          <a:p>
            <a:r>
              <a:rPr lang="en-US"/>
              <a:t>Click to edit Master title style</a:t>
            </a:r>
          </a:p>
        </p:txBody>
      </p:sp>
      <p:sp>
        <p:nvSpPr>
          <p:cNvPr id="3" name="Subtitle 2"/>
          <p:cNvSpPr>
            <a:spLocks noGrp="1"/>
          </p:cNvSpPr>
          <p:nvPr>
            <p:ph type="subTitle" idx="1"/>
          </p:nvPr>
        </p:nvSpPr>
        <p:spPr>
          <a:xfrm>
            <a:off x="2067566" y="3283922"/>
            <a:ext cx="6622514" cy="909499"/>
          </a:xfrm>
        </p:spPr>
        <p:txBody>
          <a:bodyPr anchor="t"/>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067566" y="3840855"/>
            <a:ext cx="6629400" cy="1362075"/>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2067566" y="3143795"/>
            <a:ext cx="6629400" cy="68656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TextBox 3"/>
          <p:cNvSpPr txBox="1"/>
          <p:nvPr userDrawn="1"/>
        </p:nvSpPr>
        <p:spPr>
          <a:xfrm>
            <a:off x="5593974" y="31488"/>
            <a:ext cx="3421457" cy="230832"/>
          </a:xfrm>
          <a:prstGeom prst="rect">
            <a:avLst/>
          </a:prstGeom>
          <a:noFill/>
        </p:spPr>
        <p:txBody>
          <a:bodyPr wrap="square" rtlCol="0">
            <a:spAutoFit/>
          </a:bodyPr>
          <a:lstStyle/>
          <a:p>
            <a:pPr algn="r"/>
            <a:r>
              <a:rPr lang="en-US" sz="900">
                <a:latin typeface="Arial"/>
                <a:cs typeface="Arial"/>
              </a:rPr>
              <a:t>Presentation Title (Select: View &gt; Master &gt; Slide Master</a:t>
            </a:r>
            <a:r>
              <a:rPr lang="en-US" sz="900" baseline="0">
                <a:latin typeface="Arial"/>
                <a:cs typeface="Arial"/>
              </a:rPr>
              <a:t> to edit)</a:t>
            </a:r>
            <a:endParaRPr lang="en-US" sz="900">
              <a:latin typeface="Arial"/>
              <a:cs typeface="Arial"/>
            </a:endParaRPr>
          </a:p>
        </p:txBody>
      </p:sp>
      <p:sp>
        <p:nvSpPr>
          <p:cNvPr id="5" name="TextBox 4"/>
          <p:cNvSpPr txBox="1"/>
          <p:nvPr userDrawn="1"/>
        </p:nvSpPr>
        <p:spPr>
          <a:xfrm>
            <a:off x="5447044" y="6476284"/>
            <a:ext cx="3568388" cy="230832"/>
          </a:xfrm>
          <a:prstGeom prst="rect">
            <a:avLst/>
          </a:prstGeom>
          <a:noFill/>
        </p:spPr>
        <p:txBody>
          <a:bodyPr wrap="square" rtlCol="0">
            <a:spAutoFit/>
          </a:bodyPr>
          <a:lstStyle/>
          <a:p>
            <a:pPr algn="r"/>
            <a:r>
              <a:rPr lang="en-US" sz="900">
                <a:latin typeface="Arial"/>
                <a:cs typeface="Arial"/>
              </a:rPr>
              <a:t>Department Name (Select: View &gt; Master &gt; Slide Master</a:t>
            </a:r>
            <a:r>
              <a:rPr lang="en-US" sz="900" baseline="0">
                <a:latin typeface="Arial"/>
                <a:cs typeface="Arial"/>
              </a:rPr>
              <a:t> to edit)</a:t>
            </a:r>
            <a:endParaRPr lang="en-US" sz="900">
              <a:latin typeface="Arial"/>
              <a:cs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2057072" y="1358786"/>
            <a:ext cx="3246120" cy="44348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0680" y="1358786"/>
            <a:ext cx="3246120" cy="443484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Box 4"/>
          <p:cNvSpPr txBox="1"/>
          <p:nvPr userDrawn="1"/>
        </p:nvSpPr>
        <p:spPr>
          <a:xfrm>
            <a:off x="5593974" y="31488"/>
            <a:ext cx="3421457" cy="230832"/>
          </a:xfrm>
          <a:prstGeom prst="rect">
            <a:avLst/>
          </a:prstGeom>
          <a:noFill/>
        </p:spPr>
        <p:txBody>
          <a:bodyPr wrap="square" rtlCol="0">
            <a:spAutoFit/>
          </a:bodyPr>
          <a:lstStyle/>
          <a:p>
            <a:pPr algn="r"/>
            <a:r>
              <a:rPr lang="en-US" sz="900">
                <a:latin typeface="Arial"/>
                <a:cs typeface="Arial"/>
              </a:rPr>
              <a:t>Presentation Title (Select: View &gt; Master &gt; Slide Master</a:t>
            </a:r>
            <a:r>
              <a:rPr lang="en-US" sz="900" baseline="0">
                <a:latin typeface="Arial"/>
                <a:cs typeface="Arial"/>
              </a:rPr>
              <a:t> to edit)</a:t>
            </a:r>
            <a:endParaRPr lang="en-US" sz="900">
              <a:latin typeface="Arial"/>
              <a:cs typeface="Arial"/>
            </a:endParaRPr>
          </a:p>
        </p:txBody>
      </p:sp>
      <p:sp>
        <p:nvSpPr>
          <p:cNvPr id="6" name="TextBox 5"/>
          <p:cNvSpPr txBox="1"/>
          <p:nvPr userDrawn="1"/>
        </p:nvSpPr>
        <p:spPr>
          <a:xfrm>
            <a:off x="5447044" y="6476284"/>
            <a:ext cx="3568388" cy="230832"/>
          </a:xfrm>
          <a:prstGeom prst="rect">
            <a:avLst/>
          </a:prstGeom>
          <a:noFill/>
        </p:spPr>
        <p:txBody>
          <a:bodyPr wrap="square" rtlCol="0">
            <a:spAutoFit/>
          </a:bodyPr>
          <a:lstStyle/>
          <a:p>
            <a:pPr algn="r"/>
            <a:r>
              <a:rPr lang="en-US" sz="900">
                <a:latin typeface="Arial"/>
                <a:cs typeface="Arial"/>
              </a:rPr>
              <a:t>Department Name (Select: View &gt; Master &gt; Slide Master</a:t>
            </a:r>
            <a:r>
              <a:rPr lang="en-US" sz="900" baseline="0">
                <a:latin typeface="Arial"/>
                <a:cs typeface="Arial"/>
              </a:rPr>
              <a:t> to edit)</a:t>
            </a:r>
            <a:endParaRPr lang="en-US" sz="900">
              <a:latin typeface="Arial"/>
              <a:cs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2057072" y="1346180"/>
            <a:ext cx="324612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2057072" y="1996438"/>
            <a:ext cx="3246120" cy="3794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440680" y="1346180"/>
            <a:ext cx="324612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440680" y="1996438"/>
            <a:ext cx="3246120" cy="37947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p:cNvSpPr txBox="1"/>
          <p:nvPr userDrawn="1"/>
        </p:nvSpPr>
        <p:spPr>
          <a:xfrm>
            <a:off x="5593974" y="31488"/>
            <a:ext cx="3421457" cy="230832"/>
          </a:xfrm>
          <a:prstGeom prst="rect">
            <a:avLst/>
          </a:prstGeom>
          <a:noFill/>
        </p:spPr>
        <p:txBody>
          <a:bodyPr wrap="square" rtlCol="0">
            <a:spAutoFit/>
          </a:bodyPr>
          <a:lstStyle/>
          <a:p>
            <a:pPr algn="r"/>
            <a:r>
              <a:rPr lang="en-US" sz="900">
                <a:latin typeface="Arial"/>
                <a:cs typeface="Arial"/>
              </a:rPr>
              <a:t>Presentation Title (Select: View &gt; Master &gt; Slide Master</a:t>
            </a:r>
            <a:r>
              <a:rPr lang="en-US" sz="900" baseline="0">
                <a:latin typeface="Arial"/>
                <a:cs typeface="Arial"/>
              </a:rPr>
              <a:t> to edit)</a:t>
            </a:r>
            <a:endParaRPr lang="en-US" sz="900">
              <a:latin typeface="Arial"/>
              <a:cs typeface="Arial"/>
            </a:endParaRPr>
          </a:p>
        </p:txBody>
      </p:sp>
      <p:sp>
        <p:nvSpPr>
          <p:cNvPr id="8" name="TextBox 7"/>
          <p:cNvSpPr txBox="1"/>
          <p:nvPr userDrawn="1"/>
        </p:nvSpPr>
        <p:spPr>
          <a:xfrm>
            <a:off x="5447044" y="6476284"/>
            <a:ext cx="3568388" cy="230832"/>
          </a:xfrm>
          <a:prstGeom prst="rect">
            <a:avLst/>
          </a:prstGeom>
          <a:noFill/>
        </p:spPr>
        <p:txBody>
          <a:bodyPr wrap="square" rtlCol="0">
            <a:spAutoFit/>
          </a:bodyPr>
          <a:lstStyle/>
          <a:p>
            <a:pPr algn="r"/>
            <a:r>
              <a:rPr lang="en-US" sz="900">
                <a:latin typeface="Arial"/>
                <a:cs typeface="Arial"/>
              </a:rPr>
              <a:t>Department Name (Select: View &gt; Master &gt; Slide Master</a:t>
            </a:r>
            <a:r>
              <a:rPr lang="en-US" sz="900" baseline="0">
                <a:latin typeface="Arial"/>
                <a:cs typeface="Arial"/>
              </a:rPr>
              <a:t> to edit)</a:t>
            </a:r>
            <a:endParaRPr lang="en-US" sz="900">
              <a:latin typeface="Arial"/>
              <a:cs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Box 2"/>
          <p:cNvSpPr txBox="1"/>
          <p:nvPr userDrawn="1"/>
        </p:nvSpPr>
        <p:spPr>
          <a:xfrm>
            <a:off x="5593974" y="31488"/>
            <a:ext cx="3421457" cy="230832"/>
          </a:xfrm>
          <a:prstGeom prst="rect">
            <a:avLst/>
          </a:prstGeom>
          <a:noFill/>
        </p:spPr>
        <p:txBody>
          <a:bodyPr wrap="square" rtlCol="0">
            <a:spAutoFit/>
          </a:bodyPr>
          <a:lstStyle/>
          <a:p>
            <a:pPr algn="r"/>
            <a:r>
              <a:rPr lang="en-US" sz="900">
                <a:latin typeface="Arial"/>
                <a:cs typeface="Arial"/>
              </a:rPr>
              <a:t>Presentation Title (Select: View &gt; Master &gt; Slide Master</a:t>
            </a:r>
            <a:r>
              <a:rPr lang="en-US" sz="900" baseline="0">
                <a:latin typeface="Arial"/>
                <a:cs typeface="Arial"/>
              </a:rPr>
              <a:t> to edit)</a:t>
            </a:r>
            <a:endParaRPr lang="en-US" sz="900">
              <a:latin typeface="Arial"/>
              <a:cs typeface="Arial"/>
            </a:endParaRPr>
          </a:p>
        </p:txBody>
      </p:sp>
      <p:sp>
        <p:nvSpPr>
          <p:cNvPr id="4" name="TextBox 3"/>
          <p:cNvSpPr txBox="1"/>
          <p:nvPr userDrawn="1"/>
        </p:nvSpPr>
        <p:spPr>
          <a:xfrm>
            <a:off x="5447044" y="6476284"/>
            <a:ext cx="3568388" cy="230832"/>
          </a:xfrm>
          <a:prstGeom prst="rect">
            <a:avLst/>
          </a:prstGeom>
          <a:noFill/>
        </p:spPr>
        <p:txBody>
          <a:bodyPr wrap="square" rtlCol="0">
            <a:spAutoFit/>
          </a:bodyPr>
          <a:lstStyle/>
          <a:p>
            <a:pPr algn="r"/>
            <a:r>
              <a:rPr lang="en-US" sz="900">
                <a:latin typeface="Arial"/>
                <a:cs typeface="Arial"/>
              </a:rPr>
              <a:t>Department Name (Select: View &gt; Master &gt; Slide Master</a:t>
            </a:r>
            <a:r>
              <a:rPr lang="en-US" sz="900" baseline="0">
                <a:latin typeface="Arial"/>
                <a:cs typeface="Arial"/>
              </a:rPr>
              <a:t> to edit)</a:t>
            </a:r>
            <a:endParaRPr lang="en-US" sz="900">
              <a:latin typeface="Arial"/>
              <a:cs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46577" y="451340"/>
            <a:ext cx="2109548" cy="766227"/>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4166620" y="451340"/>
            <a:ext cx="4572000" cy="525186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2046577" y="1226712"/>
            <a:ext cx="2109548" cy="4476497"/>
          </a:xfrm>
        </p:spPr>
        <p:txBody>
          <a:bodyPr anchor="t"/>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Box 4"/>
          <p:cNvSpPr txBox="1"/>
          <p:nvPr userDrawn="1"/>
        </p:nvSpPr>
        <p:spPr>
          <a:xfrm>
            <a:off x="5593974" y="31488"/>
            <a:ext cx="3421457" cy="230832"/>
          </a:xfrm>
          <a:prstGeom prst="rect">
            <a:avLst/>
          </a:prstGeom>
          <a:noFill/>
        </p:spPr>
        <p:txBody>
          <a:bodyPr wrap="square" rtlCol="0">
            <a:spAutoFit/>
          </a:bodyPr>
          <a:lstStyle/>
          <a:p>
            <a:pPr algn="r"/>
            <a:r>
              <a:rPr lang="en-US" sz="900">
                <a:latin typeface="Arial"/>
                <a:cs typeface="Arial"/>
              </a:rPr>
              <a:t>Presentation Title (Select: View &gt; Master &gt; Slide Master</a:t>
            </a:r>
            <a:r>
              <a:rPr lang="en-US" sz="900" baseline="0">
                <a:latin typeface="Arial"/>
                <a:cs typeface="Arial"/>
              </a:rPr>
              <a:t> to edit)</a:t>
            </a:r>
            <a:endParaRPr lang="en-US" sz="900">
              <a:latin typeface="Arial"/>
              <a:cs typeface="Arial"/>
            </a:endParaRPr>
          </a:p>
        </p:txBody>
      </p:sp>
      <p:sp>
        <p:nvSpPr>
          <p:cNvPr id="6" name="TextBox 5"/>
          <p:cNvSpPr txBox="1"/>
          <p:nvPr userDrawn="1"/>
        </p:nvSpPr>
        <p:spPr>
          <a:xfrm>
            <a:off x="5447044" y="6476284"/>
            <a:ext cx="3568388" cy="230832"/>
          </a:xfrm>
          <a:prstGeom prst="rect">
            <a:avLst/>
          </a:prstGeom>
          <a:noFill/>
        </p:spPr>
        <p:txBody>
          <a:bodyPr wrap="square" rtlCol="0">
            <a:spAutoFit/>
          </a:bodyPr>
          <a:lstStyle/>
          <a:p>
            <a:pPr algn="r"/>
            <a:r>
              <a:rPr lang="en-US" sz="900">
                <a:latin typeface="Arial"/>
                <a:cs typeface="Arial"/>
              </a:rPr>
              <a:t>Department Name (Select: View &gt; Master &gt; Slide Master</a:t>
            </a:r>
            <a:r>
              <a:rPr lang="en-US" sz="900" baseline="0">
                <a:latin typeface="Arial"/>
                <a:cs typeface="Arial"/>
              </a:rPr>
              <a:t> to edit)</a:t>
            </a:r>
            <a:endParaRPr lang="en-US" sz="900">
              <a:latin typeface="Arial"/>
              <a:cs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8"/>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57072" y="274637"/>
            <a:ext cx="6629728" cy="9144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2057072" y="1343522"/>
            <a:ext cx="6629728" cy="4343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60" r:id="rId1"/>
    <p:sldLayoutId id="2147483649" r:id="rId2"/>
    <p:sldLayoutId id="2147483651" r:id="rId3"/>
    <p:sldLayoutId id="214748365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3" r:id="rId14"/>
    <p:sldLayoutId id="2147483664" r:id="rId15"/>
    <p:sldLayoutId id="2147483665" r:id="rId16"/>
  </p:sldLayoutIdLst>
  <p:txStyles>
    <p:titleStyle>
      <a:lvl1pPr algn="l" defTabSz="457200" rtl="0" eaLnBrk="1" latinLnBrk="0" hangingPunct="1">
        <a:spcBef>
          <a:spcPct val="0"/>
        </a:spcBef>
        <a:buNone/>
        <a:defRPr sz="4200" b="0" i="0" kern="1200" cap="small">
          <a:solidFill>
            <a:srgbClr val="CE1126"/>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kern="1200">
          <a:solidFill>
            <a:schemeClr val="tx1">
              <a:lumMod val="95000"/>
              <a:lumOff val="5000"/>
            </a:schemeClr>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lumMod val="85000"/>
              <a:lumOff val="15000"/>
            </a:schemeClr>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lumMod val="75000"/>
              <a:lumOff val="25000"/>
            </a:schemeClr>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D9B71BE-37C6-458A-21C3-374D1D7C75C7}"/>
              </a:ext>
            </a:extLst>
          </p:cNvPr>
          <p:cNvSpPr txBox="1"/>
          <p:nvPr/>
        </p:nvSpPr>
        <p:spPr>
          <a:xfrm>
            <a:off x="2188029" y="610221"/>
            <a:ext cx="6226628" cy="3293209"/>
          </a:xfrm>
          <a:prstGeom prst="rect">
            <a:avLst/>
          </a:prstGeom>
          <a:noFill/>
        </p:spPr>
        <p:txBody>
          <a:bodyPr wrap="square">
            <a:spAutoFit/>
          </a:bodyPr>
          <a:lstStyle/>
          <a:p>
            <a:br>
              <a:rPr lang="en-US" dirty="0">
                <a:effectLst/>
                <a:latin typeface="Arial" panose="020B0604020202020204" pitchFamily="34" charset="0"/>
              </a:rPr>
            </a:br>
            <a:endParaRPr lang="en-US" dirty="0">
              <a:effectLst/>
              <a:latin typeface="Arial" panose="020B0604020202020204" pitchFamily="34" charset="0"/>
            </a:endParaRPr>
          </a:p>
          <a:p>
            <a:r>
              <a:rPr lang="en-US" sz="4000" b="1" dirty="0">
                <a:solidFill>
                  <a:srgbClr val="C00000"/>
                </a:solidFill>
                <a:effectLst/>
                <a:latin typeface="Arial" panose="020B0604020202020204" pitchFamily="34" charset="0"/>
              </a:rPr>
              <a:t>General Education</a:t>
            </a:r>
            <a:r>
              <a:rPr lang="en-US" sz="4000" dirty="0">
                <a:solidFill>
                  <a:srgbClr val="C00000"/>
                </a:solidFill>
                <a:latin typeface="Arial" panose="020B0604020202020204" pitchFamily="34" charset="0"/>
              </a:rPr>
              <a:t> </a:t>
            </a:r>
            <a:r>
              <a:rPr lang="en-US" sz="4000" b="1" dirty="0">
                <a:solidFill>
                  <a:srgbClr val="C00000"/>
                </a:solidFill>
                <a:effectLst/>
                <a:latin typeface="Arial" panose="020B0604020202020204" pitchFamily="34" charset="0"/>
              </a:rPr>
              <a:t>Curriculum Review and Revision Summary</a:t>
            </a:r>
            <a:endParaRPr lang="en-US" sz="4000" dirty="0">
              <a:solidFill>
                <a:srgbClr val="C00000"/>
              </a:solidFill>
              <a:effectLst/>
              <a:latin typeface="Arial" panose="020B0604020202020204" pitchFamily="34" charset="0"/>
            </a:endParaRPr>
          </a:p>
          <a:p>
            <a:br>
              <a:rPr lang="en-US" dirty="0">
                <a:effectLst/>
                <a:latin typeface="Arial" panose="020B0604020202020204" pitchFamily="34" charset="0"/>
              </a:rPr>
            </a:br>
            <a:endParaRPr lang="en-US" dirty="0">
              <a:effectLst/>
              <a:latin typeface="Arial" panose="020B0604020202020204" pitchFamily="34" charset="0"/>
            </a:endParaRPr>
          </a:p>
          <a:p>
            <a:r>
              <a:rPr lang="en-US" sz="1600" dirty="0">
                <a:solidFill>
                  <a:srgbClr val="808080"/>
                </a:solidFill>
                <a:effectLst/>
                <a:latin typeface="Arial" panose="020B0604020202020204" pitchFamily="34" charset="0"/>
              </a:rPr>
              <a:t>Prepared for the Academic Senate Meeting on March 5,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E094-644C-63D7-DE72-FEF6C70FADF9}"/>
              </a:ext>
            </a:extLst>
          </p:cNvPr>
          <p:cNvSpPr>
            <a:spLocks noGrp="1"/>
          </p:cNvSpPr>
          <p:nvPr>
            <p:ph type="title"/>
          </p:nvPr>
        </p:nvSpPr>
        <p:spPr/>
        <p:txBody>
          <a:bodyPr/>
          <a:lstStyle/>
          <a:p>
            <a:r>
              <a:rPr lang="en-US" sz="2400" dirty="0"/>
              <a:t>Learning Outcomes</a:t>
            </a:r>
          </a:p>
        </p:txBody>
      </p:sp>
      <p:sp>
        <p:nvSpPr>
          <p:cNvPr id="3" name="Text Placeholder 2">
            <a:extLst>
              <a:ext uri="{FF2B5EF4-FFF2-40B4-BE49-F238E27FC236}">
                <a16:creationId xmlns:a16="http://schemas.microsoft.com/office/drawing/2014/main" id="{392E660A-C14B-D96E-D594-DB008DB5129F}"/>
              </a:ext>
            </a:extLst>
          </p:cNvPr>
          <p:cNvSpPr>
            <a:spLocks noGrp="1"/>
          </p:cNvSpPr>
          <p:nvPr>
            <p:ph type="body" idx="1"/>
          </p:nvPr>
        </p:nvSpPr>
        <p:spPr>
          <a:xfrm>
            <a:off x="2057072" y="1189037"/>
            <a:ext cx="6629728" cy="4343400"/>
          </a:xfrm>
        </p:spPr>
        <p:txBody>
          <a:bodyPr>
            <a:normAutofit/>
          </a:bodyPr>
          <a:lstStyle/>
          <a:p>
            <a:pPr marL="0" indent="0" algn="just" fontAlgn="base">
              <a:spcBef>
                <a:spcPts val="0"/>
              </a:spcBef>
              <a:buNone/>
            </a:pPr>
            <a:r>
              <a:rPr lang="en-US" sz="1600" u="sng" dirty="0">
                <a:latin typeface="Arial" panose="020B0604020202020204" pitchFamily="34" charset="0"/>
                <a:ea typeface="Times New Roman" panose="02020603050405020304" pitchFamily="18" charset="0"/>
                <a:cs typeface="Arial" panose="020B0604020202020204" pitchFamily="34" charset="0"/>
              </a:rPr>
              <a:t>Informed learner</a:t>
            </a:r>
            <a:r>
              <a:rPr lang="en-US" sz="1600" dirty="0">
                <a:latin typeface="Arial" panose="020B0604020202020204" pitchFamily="34" charset="0"/>
                <a:ea typeface="Times New Roman" panose="02020603050405020304" pitchFamily="18" charset="0"/>
                <a:cs typeface="Arial" panose="020B0604020202020204" pitchFamily="34" charset="0"/>
              </a:rPr>
              <a:t>: A deeper understanding of the world, both as human beings and as contributing individuals, is essential. This understanding must accompany an awareness of the intersections and permeability of disciplinary boundaries associated with knowledge. Through the General Education </a:t>
            </a:r>
            <a:r>
              <a:rPr lang="en-US" sz="1600" dirty="0">
                <a:latin typeface="Arial" panose="020B0604020202020204" pitchFamily="34" charset="0"/>
                <a:ea typeface="Calibri" panose="020F0502020204030204" pitchFamily="34" charset="0"/>
                <a:cs typeface="Arial" panose="020B0604020202020204" pitchFamily="34" charset="0"/>
              </a:rPr>
              <a:t>Curriculum</a:t>
            </a:r>
            <a:r>
              <a:rPr lang="en-US" sz="1600" dirty="0">
                <a:latin typeface="Arial" panose="020B0604020202020204" pitchFamily="34" charset="0"/>
                <a:ea typeface="Times New Roman" panose="02020603050405020304" pitchFamily="18" charset="0"/>
                <a:cs typeface="Arial" panose="020B0604020202020204" pitchFamily="34" charset="0"/>
              </a:rPr>
              <a:t>, students will have opportunities to learn how to:  </a:t>
            </a:r>
            <a:endParaRPr lang="en-US" sz="1600" dirty="0">
              <a:latin typeface="Arial" panose="020B0604020202020204" pitchFamily="34" charset="0"/>
              <a:ea typeface="Calibri" panose="020F0502020204030204" pitchFamily="34" charset="0"/>
              <a:cs typeface="Arial" panose="020B0604020202020204" pitchFamily="34" charset="0"/>
            </a:endParaRPr>
          </a:p>
          <a:p>
            <a:pPr marL="0" algn="just" fontAlgn="base">
              <a:spcBef>
                <a:spcPts val="0"/>
              </a:spcBef>
            </a:pPr>
            <a:endParaRPr lang="en-US" sz="1600" dirty="0">
              <a:latin typeface="Arial" panose="020B0604020202020204" pitchFamily="34" charset="0"/>
              <a:ea typeface="Calibri" panose="020F0502020204030204" pitchFamily="34" charset="0"/>
              <a:cs typeface="Arial" panose="020B0604020202020204" pitchFamily="34" charset="0"/>
            </a:endParaRPr>
          </a:p>
          <a:p>
            <a:pPr algn="just" fontAlgn="base">
              <a:spcBef>
                <a:spcPts val="0"/>
              </a:spcBef>
            </a:pPr>
            <a:r>
              <a:rPr lang="en-US" sz="1600" dirty="0">
                <a:latin typeface="Arial" panose="020B0604020202020204" pitchFamily="34" charset="0"/>
                <a:ea typeface="Times New Roman" panose="02020603050405020304" pitchFamily="18" charset="0"/>
                <a:cs typeface="Arial" panose="020B0604020202020204" pitchFamily="34" charset="0"/>
              </a:rPr>
              <a:t>1.1 Examine the human condition (imagination, expression, and/or cultures).  </a:t>
            </a:r>
            <a:endParaRPr lang="en-US" sz="1600" dirty="0">
              <a:latin typeface="Arial" panose="020B0604020202020204" pitchFamily="34" charset="0"/>
              <a:ea typeface="Calibri" panose="020F0502020204030204" pitchFamily="34" charset="0"/>
              <a:cs typeface="Arial" panose="020B0604020202020204" pitchFamily="34" charset="0"/>
            </a:endParaRPr>
          </a:p>
          <a:p>
            <a:pPr algn="just" fontAlgn="base">
              <a:spcBef>
                <a:spcPts val="0"/>
              </a:spcBef>
            </a:pPr>
            <a:r>
              <a:rPr lang="en-US" sz="1600" dirty="0">
                <a:latin typeface="Arial" panose="020B0604020202020204" pitchFamily="34" charset="0"/>
                <a:ea typeface="Times New Roman" panose="02020603050405020304" pitchFamily="18" charset="0"/>
                <a:cs typeface="Arial" panose="020B0604020202020204" pitchFamily="34" charset="0"/>
              </a:rPr>
              <a:t>1.2 Compare and contrast interrelations within and among global or cross-cultural communities.  </a:t>
            </a:r>
            <a:endParaRPr lang="en-US" sz="1600" dirty="0">
              <a:latin typeface="Arial" panose="020B0604020202020204" pitchFamily="34" charset="0"/>
              <a:ea typeface="Calibri" panose="020F0502020204030204" pitchFamily="34" charset="0"/>
              <a:cs typeface="Arial" panose="020B0604020202020204" pitchFamily="34" charset="0"/>
            </a:endParaRPr>
          </a:p>
          <a:p>
            <a:pPr algn="just" fontAlgn="base">
              <a:spcBef>
                <a:spcPts val="0"/>
              </a:spcBef>
            </a:pPr>
            <a:r>
              <a:rPr lang="en-US" sz="1600" dirty="0">
                <a:latin typeface="Arial" panose="020B0604020202020204" pitchFamily="34" charset="0"/>
                <a:ea typeface="Times New Roman" panose="02020603050405020304" pitchFamily="18" charset="0"/>
                <a:cs typeface="Arial" panose="020B0604020202020204" pitchFamily="34" charset="0"/>
              </a:rPr>
              <a:t>1.3 Distinguish means of modeling the natural, social, technical, logical, and/or creative worlds.   </a:t>
            </a:r>
            <a:endParaRPr lang="en-US" sz="1600" dirty="0">
              <a:latin typeface="Arial" panose="020B0604020202020204" pitchFamily="34" charset="0"/>
              <a:ea typeface="Calibri" panose="020F0502020204030204" pitchFamily="34" charset="0"/>
              <a:cs typeface="Arial" panose="020B0604020202020204" pitchFamily="34" charset="0"/>
            </a:endParaRPr>
          </a:p>
          <a:p>
            <a:pPr algn="just"/>
            <a:endParaRPr lang="en-US" dirty="0"/>
          </a:p>
        </p:txBody>
      </p:sp>
    </p:spTree>
    <p:extLst>
      <p:ext uri="{BB962C8B-B14F-4D97-AF65-F5344CB8AC3E}">
        <p14:creationId xmlns:p14="http://schemas.microsoft.com/office/powerpoint/2010/main" val="326853557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E094-644C-63D7-DE72-FEF6C70FADF9}"/>
              </a:ext>
            </a:extLst>
          </p:cNvPr>
          <p:cNvSpPr>
            <a:spLocks noGrp="1"/>
          </p:cNvSpPr>
          <p:nvPr>
            <p:ph type="title"/>
          </p:nvPr>
        </p:nvSpPr>
        <p:spPr>
          <a:xfrm>
            <a:off x="2035301" y="154895"/>
            <a:ext cx="6629728" cy="914400"/>
          </a:xfrm>
        </p:spPr>
        <p:txBody>
          <a:bodyPr/>
          <a:lstStyle/>
          <a:p>
            <a:r>
              <a:rPr lang="en-US" sz="2400" dirty="0"/>
              <a:t>Learning Outcomes</a:t>
            </a:r>
          </a:p>
        </p:txBody>
      </p:sp>
      <p:sp>
        <p:nvSpPr>
          <p:cNvPr id="3" name="Text Placeholder 2">
            <a:extLst>
              <a:ext uri="{FF2B5EF4-FFF2-40B4-BE49-F238E27FC236}">
                <a16:creationId xmlns:a16="http://schemas.microsoft.com/office/drawing/2014/main" id="{392E660A-C14B-D96E-D594-DB008DB5129F}"/>
              </a:ext>
            </a:extLst>
          </p:cNvPr>
          <p:cNvSpPr>
            <a:spLocks noGrp="1"/>
          </p:cNvSpPr>
          <p:nvPr>
            <p:ph type="body" idx="1"/>
          </p:nvPr>
        </p:nvSpPr>
        <p:spPr>
          <a:xfrm>
            <a:off x="2035301" y="1068047"/>
            <a:ext cx="6727372" cy="4721906"/>
          </a:xfrm>
        </p:spPr>
        <p:txBody>
          <a:bodyPr>
            <a:noAutofit/>
          </a:bodyPr>
          <a:lstStyle/>
          <a:p>
            <a:pPr marL="0" indent="0" algn="just" fontAlgn="base">
              <a:spcBef>
                <a:spcPts val="0"/>
              </a:spcBef>
              <a:buNone/>
            </a:pPr>
            <a:r>
              <a:rPr lang="en-US" sz="1600" u="sng" dirty="0">
                <a:latin typeface="Arial" panose="020B0604020202020204" pitchFamily="34" charset="0"/>
                <a:ea typeface="Times New Roman" panose="02020603050405020304" pitchFamily="18" charset="0"/>
                <a:cs typeface="Arial" panose="020B0604020202020204" pitchFamily="34" charset="0"/>
              </a:rPr>
              <a:t>Engaged learner</a:t>
            </a:r>
            <a:r>
              <a:rPr lang="en-US" sz="1600" dirty="0">
                <a:latin typeface="Arial" panose="020B0604020202020204" pitchFamily="34" charset="0"/>
                <a:ea typeface="Times New Roman" panose="02020603050405020304" pitchFamily="18" charset="0"/>
                <a:cs typeface="Arial" panose="020B0604020202020204" pitchFamily="34" charset="0"/>
              </a:rPr>
              <a:t>: The cross-disciplinary skills students need are extensive, sophisticated, and expanding with the increase of new technologies. These skills extend beyond core concepts to include the ways of investigating and interacting with human society and the natural world. As students progress through the General Education </a:t>
            </a:r>
            <a:r>
              <a:rPr lang="en-US" sz="1600" dirty="0">
                <a:latin typeface="Arial" panose="020B0604020202020204" pitchFamily="34" charset="0"/>
                <a:ea typeface="Calibri" panose="020F0502020204030204" pitchFamily="34" charset="0"/>
                <a:cs typeface="Arial" panose="020B0604020202020204" pitchFamily="34" charset="0"/>
              </a:rPr>
              <a:t>Curriculum</a:t>
            </a:r>
            <a:r>
              <a:rPr lang="en-US" sz="1600" dirty="0">
                <a:latin typeface="Arial" panose="020B0604020202020204" pitchFamily="34" charset="0"/>
                <a:ea typeface="Times New Roman" panose="02020603050405020304" pitchFamily="18" charset="0"/>
                <a:cs typeface="Arial" panose="020B0604020202020204" pitchFamily="34" charset="0"/>
              </a:rPr>
              <a:t> and into their major/degree programs, students will learn to:  </a:t>
            </a:r>
          </a:p>
          <a:p>
            <a:pPr marL="0" indent="0" algn="just" fontAlgn="base">
              <a:spcBef>
                <a:spcPts val="0"/>
              </a:spcBef>
              <a:buNone/>
            </a:pPr>
            <a:endParaRPr lang="en-US" sz="1600" dirty="0">
              <a:latin typeface="Arial" panose="020B0604020202020204" pitchFamily="34" charset="0"/>
              <a:ea typeface="Calibri" panose="020F0502020204030204" pitchFamily="34" charset="0"/>
              <a:cs typeface="Arial" panose="020B0604020202020204" pitchFamily="34" charset="0"/>
            </a:endParaRPr>
          </a:p>
          <a:p>
            <a:pPr algn="just" fontAlgn="base">
              <a:spcBef>
                <a:spcPts val="0"/>
              </a:spcBef>
            </a:pPr>
            <a:r>
              <a:rPr lang="en-US" sz="1600" dirty="0">
                <a:latin typeface="Arial" panose="020B0604020202020204" pitchFamily="34" charset="0"/>
                <a:ea typeface="Times New Roman" panose="02020603050405020304" pitchFamily="18" charset="0"/>
                <a:cs typeface="Arial" panose="020B0604020202020204" pitchFamily="34" charset="0"/>
              </a:rPr>
              <a:t>2.1 Communicate in diverse settings and groups (orally, visually, and in writing).  </a:t>
            </a:r>
            <a:endParaRPr lang="en-US" sz="1600" dirty="0">
              <a:latin typeface="Arial" panose="020B0604020202020204" pitchFamily="34" charset="0"/>
              <a:ea typeface="Calibri" panose="020F0502020204030204" pitchFamily="34" charset="0"/>
              <a:cs typeface="Arial" panose="020B0604020202020204" pitchFamily="34" charset="0"/>
            </a:endParaRPr>
          </a:p>
          <a:p>
            <a:pPr algn="just" fontAlgn="base">
              <a:spcBef>
                <a:spcPts val="0"/>
              </a:spcBef>
            </a:pPr>
            <a:r>
              <a:rPr lang="en-US" sz="1600" dirty="0">
                <a:latin typeface="Arial" panose="020B0604020202020204" pitchFamily="34" charset="0"/>
                <a:ea typeface="Times New Roman" panose="02020603050405020304" pitchFamily="18" charset="0"/>
                <a:cs typeface="Arial" panose="020B0604020202020204" pitchFamily="34" charset="0"/>
              </a:rPr>
              <a:t>2.2 A</a:t>
            </a:r>
            <a:r>
              <a:rPr lang="en-US" sz="1600" dirty="0">
                <a:latin typeface="Arial" panose="020B0604020202020204" pitchFamily="34" charset="0"/>
                <a:ea typeface="Calibri" panose="020F0502020204030204" pitchFamily="34" charset="0"/>
                <a:cs typeface="Arial" panose="020B0604020202020204" pitchFamily="34" charset="0"/>
              </a:rPr>
              <a:t>nalyze problems using systematically acquired data</a:t>
            </a:r>
            <a:r>
              <a:rPr lang="en-US" sz="1600" dirty="0">
                <a:latin typeface="Arial" panose="020B0604020202020204" pitchFamily="34" charset="0"/>
                <a:ea typeface="Times New Roman" panose="02020603050405020304" pitchFamily="18" charset="0"/>
                <a:cs typeface="Arial" panose="020B0604020202020204" pitchFamily="34" charset="0"/>
              </a:rPr>
              <a:t>.  </a:t>
            </a:r>
            <a:endParaRPr lang="en-US" sz="1600" dirty="0">
              <a:latin typeface="Arial" panose="020B0604020202020204" pitchFamily="34" charset="0"/>
              <a:ea typeface="Calibri" panose="020F0502020204030204" pitchFamily="34" charset="0"/>
              <a:cs typeface="Arial" panose="020B0604020202020204" pitchFamily="34" charset="0"/>
            </a:endParaRPr>
          </a:p>
          <a:p>
            <a:pPr algn="just" fontAlgn="base">
              <a:spcBef>
                <a:spcPts val="0"/>
              </a:spcBef>
            </a:pPr>
            <a:r>
              <a:rPr lang="en-US" sz="1600" dirty="0">
                <a:latin typeface="Arial" panose="020B0604020202020204" pitchFamily="34" charset="0"/>
                <a:ea typeface="Times New Roman" panose="02020603050405020304" pitchFamily="18" charset="0"/>
                <a:cs typeface="Arial" panose="020B0604020202020204" pitchFamily="34" charset="0"/>
              </a:rPr>
              <a:t>2.3 Integrate information discerningly from a variety of sources.</a:t>
            </a:r>
            <a:endParaRPr lang="en-US" sz="1600" dirty="0">
              <a:latin typeface="Arial" panose="020B0604020202020204" pitchFamily="34" charset="0"/>
              <a:ea typeface="Calibri" panose="020F0502020204030204" pitchFamily="34" charset="0"/>
              <a:cs typeface="Arial" panose="020B0604020202020204" pitchFamily="34" charset="0"/>
            </a:endParaRPr>
          </a:p>
          <a:p>
            <a:pPr algn="just" fontAlgn="base">
              <a:spcBef>
                <a:spcPts val="0"/>
              </a:spcBef>
            </a:pPr>
            <a:r>
              <a:rPr lang="en-US" sz="1600" dirty="0">
                <a:latin typeface="Arial" panose="020B0604020202020204" pitchFamily="34" charset="0"/>
                <a:ea typeface="Times New Roman" panose="02020603050405020304" pitchFamily="18" charset="0"/>
                <a:cs typeface="Arial" panose="020B0604020202020204" pitchFamily="34" charset="0"/>
              </a:rPr>
              <a:t>2.4 Manage change through intellectual and digital agility.  </a:t>
            </a:r>
            <a:endParaRPr lang="en-US" sz="1600" dirty="0">
              <a:latin typeface="Arial" panose="020B0604020202020204" pitchFamily="34" charset="0"/>
              <a:ea typeface="Calibri" panose="020F0502020204030204" pitchFamily="34" charset="0"/>
              <a:cs typeface="Arial" panose="020B0604020202020204" pitchFamily="34" charset="0"/>
            </a:endParaRPr>
          </a:p>
          <a:p>
            <a:pPr algn="just" fontAlgn="base">
              <a:spcBef>
                <a:spcPts val="0"/>
              </a:spcBef>
            </a:pPr>
            <a:r>
              <a:rPr lang="en-US" sz="1600" dirty="0">
                <a:latin typeface="Arial" panose="020B0604020202020204" pitchFamily="34" charset="0"/>
                <a:ea typeface="Times New Roman" panose="02020603050405020304" pitchFamily="18" charset="0"/>
                <a:cs typeface="Arial" panose="020B0604020202020204" pitchFamily="34" charset="0"/>
              </a:rPr>
              <a:t>2.5 Collaborate in diverse teams. </a:t>
            </a:r>
            <a:endParaRPr lang="en-US" sz="1600" dirty="0">
              <a:latin typeface="Arial" panose="020B0604020202020204" pitchFamily="34" charset="0"/>
              <a:ea typeface="Calibri" panose="020F0502020204030204" pitchFamily="34" charset="0"/>
              <a:cs typeface="Arial" panose="020B0604020202020204" pitchFamily="34" charset="0"/>
            </a:endParaRPr>
          </a:p>
          <a:p>
            <a:pPr algn="just" fontAlgn="base">
              <a:spcBef>
                <a:spcPts val="0"/>
              </a:spcBef>
            </a:pPr>
            <a:r>
              <a:rPr lang="en-US" sz="1600" dirty="0">
                <a:latin typeface="Arial" panose="020B0604020202020204" pitchFamily="34" charset="0"/>
                <a:ea typeface="Times New Roman" panose="02020603050405020304" pitchFamily="18" charset="0"/>
                <a:cs typeface="Arial" panose="020B0604020202020204" pitchFamily="34" charset="0"/>
              </a:rPr>
              <a:t>2.6 Transform knowledge into judgment and action. </a:t>
            </a:r>
            <a:endParaRPr lang="en-US" sz="1600" dirty="0">
              <a:latin typeface="Arial" panose="020B0604020202020204" pitchFamily="34" charset="0"/>
              <a:ea typeface="Calibri" panose="020F0502020204030204" pitchFamily="34" charset="0"/>
              <a:cs typeface="Arial" panose="020B0604020202020204" pitchFamily="34" charset="0"/>
            </a:endParaRPr>
          </a:p>
          <a:p>
            <a:pPr algn="just" fontAlgn="base">
              <a:spcBef>
                <a:spcPts val="0"/>
              </a:spcBef>
            </a:pPr>
            <a:r>
              <a:rPr lang="en-US" sz="1600" dirty="0">
                <a:latin typeface="Arial" panose="020B0604020202020204" pitchFamily="34" charset="0"/>
                <a:ea typeface="Times New Roman" panose="02020603050405020304" pitchFamily="18" charset="0"/>
                <a:cs typeface="Arial" panose="020B0604020202020204" pitchFamily="34" charset="0"/>
              </a:rPr>
              <a:t>2.7 Derive meaning from experience and information gathered through observation.  </a:t>
            </a:r>
            <a:endParaRPr lang="en-US" sz="1600" dirty="0"/>
          </a:p>
        </p:txBody>
      </p:sp>
    </p:spTree>
    <p:extLst>
      <p:ext uri="{BB962C8B-B14F-4D97-AF65-F5344CB8AC3E}">
        <p14:creationId xmlns:p14="http://schemas.microsoft.com/office/powerpoint/2010/main" val="397391995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4E094-644C-63D7-DE72-FEF6C70FADF9}"/>
              </a:ext>
            </a:extLst>
          </p:cNvPr>
          <p:cNvSpPr>
            <a:spLocks noGrp="1"/>
          </p:cNvSpPr>
          <p:nvPr>
            <p:ph type="title"/>
          </p:nvPr>
        </p:nvSpPr>
        <p:spPr/>
        <p:txBody>
          <a:bodyPr/>
          <a:lstStyle/>
          <a:p>
            <a:r>
              <a:rPr lang="en-US" sz="2400" dirty="0"/>
              <a:t>Learning Outcomes</a:t>
            </a:r>
          </a:p>
        </p:txBody>
      </p:sp>
      <p:sp>
        <p:nvSpPr>
          <p:cNvPr id="3" name="Text Placeholder 2">
            <a:extLst>
              <a:ext uri="{FF2B5EF4-FFF2-40B4-BE49-F238E27FC236}">
                <a16:creationId xmlns:a16="http://schemas.microsoft.com/office/drawing/2014/main" id="{392E660A-C14B-D96E-D594-DB008DB5129F}"/>
              </a:ext>
            </a:extLst>
          </p:cNvPr>
          <p:cNvSpPr>
            <a:spLocks noGrp="1"/>
          </p:cNvSpPr>
          <p:nvPr>
            <p:ph type="body" idx="1"/>
          </p:nvPr>
        </p:nvSpPr>
        <p:spPr>
          <a:xfrm>
            <a:off x="2057072" y="1189036"/>
            <a:ext cx="6551159" cy="3992563"/>
          </a:xfrm>
        </p:spPr>
        <p:txBody>
          <a:bodyPr>
            <a:noAutofit/>
          </a:bodyPr>
          <a:lstStyle/>
          <a:p>
            <a:pPr marL="0" indent="0" algn="just" fontAlgn="base">
              <a:spcBef>
                <a:spcPts val="0"/>
              </a:spcBef>
              <a:buNone/>
            </a:pPr>
            <a:r>
              <a:rPr lang="en-US" sz="1600" u="sng" dirty="0">
                <a:latin typeface="Arial" panose="020B0604020202020204" pitchFamily="34" charset="0"/>
                <a:ea typeface="Times New Roman" panose="02020603050405020304" pitchFamily="18" charset="0"/>
                <a:cs typeface="Arial" panose="020B0604020202020204" pitchFamily="34" charset="0"/>
              </a:rPr>
              <a:t>Responsible learner</a:t>
            </a:r>
            <a:r>
              <a:rPr lang="en-US" sz="1600" dirty="0">
                <a:latin typeface="Arial" panose="020B0604020202020204" pitchFamily="34" charset="0"/>
                <a:ea typeface="Times New Roman" panose="02020603050405020304" pitchFamily="18" charset="0"/>
                <a:cs typeface="Arial" panose="020B0604020202020204" pitchFamily="34" charset="0"/>
              </a:rPr>
              <a:t>: The integrity of a democratic society depends on individuals’ sense of social responsibility, ethical judgment, and concern for others. These attributes contribute to the exploration of important issues in ways that respect a variety of viewpoints and lead to a deeper understanding of the world. The General Education </a:t>
            </a:r>
            <a:r>
              <a:rPr lang="en-US" sz="1600" dirty="0">
                <a:latin typeface="Arial" panose="020B0604020202020204" pitchFamily="34" charset="0"/>
                <a:ea typeface="Calibri" panose="020F0502020204030204" pitchFamily="34" charset="0"/>
                <a:cs typeface="Arial" panose="020B0604020202020204" pitchFamily="34" charset="0"/>
              </a:rPr>
              <a:t>Curriculum</a:t>
            </a:r>
            <a:r>
              <a:rPr lang="en-US" sz="1600" dirty="0">
                <a:latin typeface="Arial" panose="020B0604020202020204" pitchFamily="34" charset="0"/>
                <a:ea typeface="Times New Roman" panose="02020603050405020304" pitchFamily="18" charset="0"/>
                <a:cs typeface="Arial" panose="020B0604020202020204" pitchFamily="34" charset="0"/>
              </a:rPr>
              <a:t> will foster the development of these qualities among students, specifically students will learn how to:  </a:t>
            </a:r>
            <a:endParaRPr lang="en-US" sz="1600" dirty="0">
              <a:latin typeface="Arial" panose="020B0604020202020204" pitchFamily="34" charset="0"/>
              <a:ea typeface="Calibri" panose="020F0502020204030204" pitchFamily="34" charset="0"/>
              <a:cs typeface="Arial" panose="020B0604020202020204" pitchFamily="34" charset="0"/>
            </a:endParaRPr>
          </a:p>
          <a:p>
            <a:pPr marL="0" indent="0" algn="just" fontAlgn="base">
              <a:spcBef>
                <a:spcPts val="0"/>
              </a:spcBef>
              <a:buNone/>
            </a:pPr>
            <a:r>
              <a:rPr lang="en-US" sz="1600" dirty="0">
                <a:latin typeface="Arial" panose="020B0604020202020204" pitchFamily="34" charset="0"/>
                <a:ea typeface="Times New Roman" panose="02020603050405020304" pitchFamily="18" charset="0"/>
                <a:cs typeface="Arial" panose="020B0604020202020204" pitchFamily="34" charset="0"/>
              </a:rPr>
              <a:t> </a:t>
            </a:r>
            <a:endParaRPr lang="en-US" sz="1600" dirty="0">
              <a:latin typeface="Arial" panose="020B0604020202020204" pitchFamily="34" charset="0"/>
              <a:ea typeface="Calibri" panose="020F0502020204030204" pitchFamily="34" charset="0"/>
              <a:cs typeface="Arial" panose="020B0604020202020204" pitchFamily="34" charset="0"/>
            </a:endParaRPr>
          </a:p>
          <a:p>
            <a:pPr algn="just" fontAlgn="base">
              <a:spcBef>
                <a:spcPts val="0"/>
              </a:spcBef>
            </a:pPr>
            <a:r>
              <a:rPr lang="en-US" sz="1600" dirty="0">
                <a:latin typeface="Arial" panose="020B0604020202020204" pitchFamily="34" charset="0"/>
                <a:ea typeface="Times New Roman" panose="02020603050405020304" pitchFamily="18" charset="0"/>
                <a:cs typeface="Arial" panose="020B0604020202020204" pitchFamily="34" charset="0"/>
              </a:rPr>
              <a:t>3.1 Demonstrate responsibility for contributing to a more just, equitable, and sustainable world.  </a:t>
            </a:r>
            <a:endParaRPr lang="en-US" sz="1600" dirty="0">
              <a:latin typeface="Arial" panose="020B0604020202020204" pitchFamily="34" charset="0"/>
              <a:ea typeface="Calibri" panose="020F0502020204030204" pitchFamily="34" charset="0"/>
              <a:cs typeface="Arial" panose="020B0604020202020204" pitchFamily="34" charset="0"/>
            </a:endParaRPr>
          </a:p>
          <a:p>
            <a:pPr algn="just" fontAlgn="base">
              <a:spcBef>
                <a:spcPts val="0"/>
              </a:spcBef>
            </a:pPr>
            <a:r>
              <a:rPr lang="en-US" sz="1600" dirty="0">
                <a:latin typeface="Arial" panose="020B0604020202020204" pitchFamily="34" charset="0"/>
                <a:ea typeface="Times New Roman" panose="02020603050405020304" pitchFamily="18" charset="0"/>
                <a:cs typeface="Arial" panose="020B0604020202020204" pitchFamily="34" charset="0"/>
              </a:rPr>
              <a:t>3.2 Demonstrate respect for the complex identities of others, their histories, and their cultures.  </a:t>
            </a:r>
            <a:endParaRPr lang="en-US" sz="1600" dirty="0">
              <a:latin typeface="Arial" panose="020B0604020202020204" pitchFamily="34" charset="0"/>
              <a:ea typeface="Calibri" panose="020F0502020204030204" pitchFamily="34" charset="0"/>
              <a:cs typeface="Arial" panose="020B0604020202020204" pitchFamily="34" charset="0"/>
            </a:endParaRPr>
          </a:p>
          <a:p>
            <a:pPr algn="just" fontAlgn="base">
              <a:spcBef>
                <a:spcPts val="0"/>
              </a:spcBef>
            </a:pPr>
            <a:r>
              <a:rPr lang="en-US" sz="1600" dirty="0">
                <a:latin typeface="Arial" panose="020B0604020202020204" pitchFamily="34" charset="0"/>
                <a:ea typeface="Times New Roman" panose="02020603050405020304" pitchFamily="18" charset="0"/>
                <a:cs typeface="Arial" panose="020B0604020202020204" pitchFamily="34" charset="0"/>
              </a:rPr>
              <a:t>3.3 Enact values and practices reflecting democratic processes. </a:t>
            </a:r>
            <a:endParaRPr lang="en-US" sz="1600" dirty="0">
              <a:latin typeface="Arial" panose="020B0604020202020204" pitchFamily="34" charset="0"/>
              <a:ea typeface="Calibri" panose="020F0502020204030204" pitchFamily="34" charset="0"/>
              <a:cs typeface="Arial" panose="020B0604020202020204" pitchFamily="34" charset="0"/>
            </a:endParaRPr>
          </a:p>
          <a:p>
            <a:pPr algn="just" fontAlgn="base">
              <a:spcBef>
                <a:spcPts val="0"/>
              </a:spcBef>
            </a:pPr>
            <a:r>
              <a:rPr lang="en-US" sz="1600" dirty="0">
                <a:latin typeface="Arial" panose="020B0604020202020204" pitchFamily="34" charset="0"/>
                <a:ea typeface="Times New Roman" panose="02020603050405020304" pitchFamily="18" charset="0"/>
                <a:cs typeface="Arial" panose="020B0604020202020204" pitchFamily="34" charset="0"/>
              </a:rPr>
              <a:t>3.4 Engage respectfully with multiple perspectives. </a:t>
            </a:r>
            <a:endParaRPr lang="en-US" sz="1600" dirty="0">
              <a:latin typeface="Arial" panose="020B0604020202020204" pitchFamily="34" charset="0"/>
              <a:ea typeface="Calibri" panose="020F0502020204030204" pitchFamily="34" charset="0"/>
              <a:cs typeface="Arial" panose="020B0604020202020204" pitchFamily="34" charset="0"/>
            </a:endParaRPr>
          </a:p>
          <a:p>
            <a:pPr algn="just" fontAlgn="base">
              <a:spcBef>
                <a:spcPts val="0"/>
              </a:spcBef>
            </a:pPr>
            <a:r>
              <a:rPr lang="en-US" sz="1600" dirty="0">
                <a:latin typeface="Arial" panose="020B0604020202020204" pitchFamily="34" charset="0"/>
                <a:ea typeface="Times New Roman" panose="02020603050405020304" pitchFamily="18" charset="0"/>
                <a:cs typeface="Arial" panose="020B0604020202020204" pitchFamily="34" charset="0"/>
              </a:rPr>
              <a:t>3.5 Justify a position based on ethics, consequence(s) of decision, and/or personal values. </a:t>
            </a:r>
            <a:endParaRPr lang="en-US" sz="1600" dirty="0"/>
          </a:p>
        </p:txBody>
      </p:sp>
    </p:spTree>
    <p:extLst>
      <p:ext uri="{BB962C8B-B14F-4D97-AF65-F5344CB8AC3E}">
        <p14:creationId xmlns:p14="http://schemas.microsoft.com/office/powerpoint/2010/main" val="1116918230"/>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26150-3E12-3E51-49A0-35FDDDD8945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F37D1B-38B0-DDCB-2C36-E483B64C0DC2}"/>
              </a:ext>
            </a:extLst>
          </p:cNvPr>
          <p:cNvSpPr>
            <a:spLocks noGrp="1"/>
          </p:cNvSpPr>
          <p:nvPr>
            <p:ph type="title"/>
          </p:nvPr>
        </p:nvSpPr>
        <p:spPr>
          <a:xfrm>
            <a:off x="2057072" y="274637"/>
            <a:ext cx="6629728" cy="531192"/>
          </a:xfrm>
        </p:spPr>
        <p:txBody>
          <a:bodyPr/>
          <a:lstStyle/>
          <a:p>
            <a:r>
              <a:rPr lang="en-US" sz="2000" dirty="0"/>
              <a:t>Table 2. Proposed General Education Curriculum</a:t>
            </a:r>
          </a:p>
        </p:txBody>
      </p:sp>
      <p:graphicFrame>
        <p:nvGraphicFramePr>
          <p:cNvPr id="6" name="Table 5">
            <a:extLst>
              <a:ext uri="{FF2B5EF4-FFF2-40B4-BE49-F238E27FC236}">
                <a16:creationId xmlns:a16="http://schemas.microsoft.com/office/drawing/2014/main" id="{267A595E-DD2C-0117-8C4A-7CC32AABA863}"/>
              </a:ext>
            </a:extLst>
          </p:cNvPr>
          <p:cNvGraphicFramePr>
            <a:graphicFrameLocks noGrp="1"/>
          </p:cNvGraphicFramePr>
          <p:nvPr>
            <p:extLst>
              <p:ext uri="{D42A27DB-BD31-4B8C-83A1-F6EECF244321}">
                <p14:modId xmlns:p14="http://schemas.microsoft.com/office/powerpoint/2010/main" val="4090760532"/>
              </p:ext>
            </p:extLst>
          </p:nvPr>
        </p:nvGraphicFramePr>
        <p:xfrm>
          <a:off x="2140688" y="805829"/>
          <a:ext cx="6322828" cy="4969350"/>
        </p:xfrm>
        <a:graphic>
          <a:graphicData uri="http://schemas.openxmlformats.org/drawingml/2006/table">
            <a:tbl>
              <a:tblPr firstRow="1" bandRow="1">
                <a:tableStyleId>{74C1A8A3-306A-4EB7-A6B1-4F7E0EB9C5D6}</a:tableStyleId>
              </a:tblPr>
              <a:tblGrid>
                <a:gridCol w="4070335">
                  <a:extLst>
                    <a:ext uri="{9D8B030D-6E8A-4147-A177-3AD203B41FA5}">
                      <a16:colId xmlns:a16="http://schemas.microsoft.com/office/drawing/2014/main" val="4079808038"/>
                    </a:ext>
                  </a:extLst>
                </a:gridCol>
                <a:gridCol w="2252493">
                  <a:extLst>
                    <a:ext uri="{9D8B030D-6E8A-4147-A177-3AD203B41FA5}">
                      <a16:colId xmlns:a16="http://schemas.microsoft.com/office/drawing/2014/main" val="2038335430"/>
                    </a:ext>
                  </a:extLst>
                </a:gridCol>
              </a:tblGrid>
              <a:tr h="532642">
                <a:tc>
                  <a:txBody>
                    <a:bodyPr/>
                    <a:lstStyle/>
                    <a:p>
                      <a:pPr algn="l"/>
                      <a:r>
                        <a:rPr lang="en-US" sz="1200" dirty="0">
                          <a:latin typeface="Arial" panose="020B0604020202020204" pitchFamily="34" charset="0"/>
                          <a:cs typeface="Arial" panose="020B0604020202020204" pitchFamily="34" charset="0"/>
                        </a:rPr>
                        <a:t>Categories</a:t>
                      </a:r>
                    </a:p>
                  </a:txBody>
                  <a:tcPr marL="185310" marR="185310" marT="92655" marB="92655" anchor="ctr">
                    <a:solidFill>
                      <a:srgbClr val="B51600"/>
                    </a:solidFill>
                  </a:tcPr>
                </a:tc>
                <a:tc>
                  <a:txBody>
                    <a:bodyPr/>
                    <a:lstStyle/>
                    <a:p>
                      <a:pPr algn="ctr"/>
                      <a:r>
                        <a:rPr lang="en-US" sz="1200" dirty="0">
                          <a:latin typeface="Arial" panose="020B0604020202020204" pitchFamily="34" charset="0"/>
                          <a:cs typeface="Arial" panose="020B0604020202020204" pitchFamily="34" charset="0"/>
                        </a:rPr>
                        <a:t>Requirement </a:t>
                      </a:r>
                    </a:p>
                    <a:p>
                      <a:pPr algn="ctr"/>
                      <a:r>
                        <a:rPr lang="en-US" sz="1200" dirty="0">
                          <a:latin typeface="Arial" panose="020B0604020202020204" pitchFamily="34" charset="0"/>
                          <a:cs typeface="Arial" panose="020B0604020202020204" pitchFamily="34" charset="0"/>
                        </a:rPr>
                        <a:t>(credit hours)</a:t>
                      </a:r>
                    </a:p>
                  </a:txBody>
                  <a:tcPr marL="185310" marR="185310" marT="92655" marB="92655" anchor="ctr">
                    <a:solidFill>
                      <a:srgbClr val="B51600"/>
                    </a:solidFill>
                  </a:tcPr>
                </a:tc>
                <a:extLst>
                  <a:ext uri="{0D108BD9-81ED-4DB2-BD59-A6C34878D82A}">
                    <a16:rowId xmlns:a16="http://schemas.microsoft.com/office/drawing/2014/main" val="3129584166"/>
                  </a:ext>
                </a:extLst>
              </a:tr>
              <a:tr h="355878">
                <a:tc>
                  <a:txBody>
                    <a:bodyPr/>
                    <a:lstStyle/>
                    <a:p>
                      <a:pPr marL="0" marR="0" algn="l">
                        <a:lnSpc>
                          <a:spcPct val="107000"/>
                        </a:lnSpc>
                        <a:spcBef>
                          <a:spcPts val="0"/>
                        </a:spcBef>
                        <a:spcAft>
                          <a:spcPts val="0"/>
                        </a:spcAft>
                      </a:pPr>
                      <a:r>
                        <a:rPr lang="en-US" sz="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Information Fluency Through Writing</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185310" marR="185310" marT="92655" marB="92655"/>
                </a:tc>
                <a:tc>
                  <a:txBody>
                    <a:bodyPr/>
                    <a:lstStyle/>
                    <a:p>
                      <a:pPr algn="ctr"/>
                      <a:r>
                        <a:rPr lang="en-US" sz="12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2809762043"/>
                  </a:ext>
                </a:extLst>
              </a:tr>
              <a:tr h="355878">
                <a:tc>
                  <a:txBody>
                    <a:bodyPr/>
                    <a:lstStyle/>
                    <a:p>
                      <a:pPr algn="l"/>
                      <a:r>
                        <a:rPr lang="en-US" sz="1200" dirty="0">
                          <a:latin typeface="Arial" panose="020B0604020202020204" pitchFamily="34" charset="0"/>
                          <a:cs typeface="Arial" panose="020B0604020202020204" pitchFamily="34" charset="0"/>
                        </a:rPr>
                        <a:t>Communication Inquiry </a:t>
                      </a:r>
                    </a:p>
                  </a:txBody>
                  <a:tcPr marL="185310" marR="185310" marT="92655" marB="92655"/>
                </a:tc>
                <a:tc>
                  <a:txBody>
                    <a:bodyPr/>
                    <a:lstStyle/>
                    <a:p>
                      <a:pPr algn="ctr"/>
                      <a:r>
                        <a:rPr lang="en-US" sz="12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4146341851"/>
                  </a:ext>
                </a:extLst>
              </a:tr>
              <a:tr h="355878">
                <a:tc>
                  <a:txBody>
                    <a:bodyPr/>
                    <a:lstStyle/>
                    <a:p>
                      <a:pPr algn="l"/>
                      <a:r>
                        <a:rPr lang="en-US" sz="1200" dirty="0">
                          <a:latin typeface="Arial" panose="020B0604020202020204" pitchFamily="34" charset="0"/>
                          <a:cs typeface="Arial" panose="020B0604020202020204" pitchFamily="34" charset="0"/>
                        </a:rPr>
                        <a:t>Applied Writing Inquiry</a:t>
                      </a:r>
                    </a:p>
                  </a:txBody>
                  <a:tcPr marL="185310" marR="185310" marT="92655" marB="92655"/>
                </a:tc>
                <a:tc>
                  <a:txBody>
                    <a:bodyPr/>
                    <a:lstStyle/>
                    <a:p>
                      <a:pPr algn="ctr"/>
                      <a:r>
                        <a:rPr lang="en-US" sz="12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4012897923"/>
                  </a:ext>
                </a:extLst>
              </a:tr>
              <a:tr h="355878">
                <a:tc>
                  <a:txBody>
                    <a:bodyPr/>
                    <a:lstStyle/>
                    <a:p>
                      <a:pPr algn="l"/>
                      <a:r>
                        <a:rPr lang="en-US" sz="1200" dirty="0">
                          <a:latin typeface="Arial" panose="020B0604020202020204" pitchFamily="34" charset="0"/>
                          <a:cs typeface="Arial" panose="020B0604020202020204" pitchFamily="34" charset="0"/>
                        </a:rPr>
                        <a:t>Quantitative Literacy</a:t>
                      </a:r>
                    </a:p>
                  </a:txBody>
                  <a:tcPr marL="185310" marR="185310" marT="92655" marB="92655"/>
                </a:tc>
                <a:tc>
                  <a:txBody>
                    <a:bodyPr/>
                    <a:lstStyle/>
                    <a:p>
                      <a:pPr algn="ctr"/>
                      <a:r>
                        <a:rPr lang="en-US" sz="12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3492697556"/>
                  </a:ext>
                </a:extLst>
              </a:tr>
              <a:tr h="355878">
                <a:tc>
                  <a:txBody>
                    <a:bodyPr/>
                    <a:lstStyle/>
                    <a:p>
                      <a:pPr algn="l"/>
                      <a:r>
                        <a:rPr lang="en-US" sz="1200" dirty="0">
                          <a:latin typeface="Arial" panose="020B0604020202020204" pitchFamily="34" charset="0"/>
                          <a:cs typeface="Arial" panose="020B0604020202020204" pitchFamily="34" charset="0"/>
                        </a:rPr>
                        <a:t>Scientific Literacy</a:t>
                      </a:r>
                    </a:p>
                  </a:txBody>
                  <a:tcPr marL="185310" marR="185310" marT="92655" marB="92655"/>
                </a:tc>
                <a:tc>
                  <a:txBody>
                    <a:bodyPr/>
                    <a:lstStyle/>
                    <a:p>
                      <a:pPr algn="ctr"/>
                      <a:r>
                        <a:rPr lang="en-US" sz="12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3960933883"/>
                  </a:ext>
                </a:extLst>
              </a:tr>
              <a:tr h="355878">
                <a:tc>
                  <a:txBody>
                    <a:bodyPr/>
                    <a:lstStyle/>
                    <a:p>
                      <a:pPr algn="l"/>
                      <a:r>
                        <a:rPr lang="en-US" sz="1200" dirty="0">
                          <a:latin typeface="Arial" panose="020B0604020202020204" pitchFamily="34" charset="0"/>
                          <a:cs typeface="Arial" panose="020B0604020202020204" pitchFamily="34" charset="0"/>
                        </a:rPr>
                        <a:t>Exploring the Human Condition</a:t>
                      </a:r>
                    </a:p>
                  </a:txBody>
                  <a:tcPr marL="185310" marR="185310" marT="92655" marB="92655"/>
                </a:tc>
                <a:tc>
                  <a:txBody>
                    <a:bodyPr/>
                    <a:lstStyle/>
                    <a:p>
                      <a:pPr algn="ctr"/>
                      <a:r>
                        <a:rPr lang="en-US" sz="12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146329896"/>
                  </a:ext>
                </a:extLst>
              </a:tr>
              <a:tr h="355878">
                <a:tc>
                  <a:txBody>
                    <a:bodyPr/>
                    <a:lstStyle/>
                    <a:p>
                      <a:pPr algn="l"/>
                      <a:r>
                        <a:rPr lang="en-US" sz="1200" dirty="0">
                          <a:latin typeface="Arial" panose="020B0604020202020204" pitchFamily="34" charset="0"/>
                          <a:cs typeface="Arial" panose="020B0604020202020204" pitchFamily="34" charset="0"/>
                        </a:rPr>
                        <a:t>Creative Arts</a:t>
                      </a:r>
                    </a:p>
                  </a:txBody>
                  <a:tcPr marL="185310" marR="185310" marT="92655" marB="92655"/>
                </a:tc>
                <a:tc>
                  <a:txBody>
                    <a:bodyPr/>
                    <a:lstStyle/>
                    <a:p>
                      <a:pPr algn="ctr"/>
                      <a:r>
                        <a:rPr lang="en-US" sz="12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801992039"/>
                  </a:ext>
                </a:extLst>
              </a:tr>
              <a:tr h="355878">
                <a:tc>
                  <a:txBody>
                    <a:bodyPr/>
                    <a:lstStyle/>
                    <a:p>
                      <a:pPr algn="l"/>
                      <a:r>
                        <a:rPr lang="en-US" sz="1200" dirty="0">
                          <a:latin typeface="Arial" panose="020B0604020202020204" pitchFamily="34" charset="0"/>
                          <a:cs typeface="Arial" panose="020B0604020202020204" pitchFamily="34" charset="0"/>
                        </a:rPr>
                        <a:t>Individuals and Society</a:t>
                      </a:r>
                    </a:p>
                  </a:txBody>
                  <a:tcPr marL="185310" marR="185310" marT="92655" marB="92655"/>
                </a:tc>
                <a:tc>
                  <a:txBody>
                    <a:bodyPr/>
                    <a:lstStyle/>
                    <a:p>
                      <a:pPr algn="ctr"/>
                      <a:r>
                        <a:rPr lang="en-US" sz="12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1761663066"/>
                  </a:ext>
                </a:extLst>
              </a:tr>
              <a:tr h="355878">
                <a:tc>
                  <a:txBody>
                    <a:bodyPr/>
                    <a:lstStyle/>
                    <a:p>
                      <a:pPr algn="l"/>
                      <a:r>
                        <a:rPr lang="en-US" sz="1200" dirty="0">
                          <a:latin typeface="Arial" panose="020B0604020202020204" pitchFamily="34" charset="0"/>
                          <a:cs typeface="Arial" panose="020B0604020202020204" pitchFamily="34" charset="0"/>
                        </a:rPr>
                        <a:t>Science, Technology, Engineering, and Mathematics</a:t>
                      </a:r>
                    </a:p>
                  </a:txBody>
                  <a:tcPr marL="185310" marR="185310" marT="92655" marB="92655"/>
                </a:tc>
                <a:tc>
                  <a:txBody>
                    <a:bodyPr/>
                    <a:lstStyle/>
                    <a:p>
                      <a:pPr algn="ctr"/>
                      <a:r>
                        <a:rPr lang="en-US" sz="12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3226304198"/>
                  </a:ext>
                </a:extLst>
              </a:tr>
              <a:tr h="355878">
                <a:tc>
                  <a:txBody>
                    <a:bodyPr/>
                    <a:lstStyle/>
                    <a:p>
                      <a:pPr algn="l"/>
                      <a:r>
                        <a:rPr lang="en-US" sz="1200" dirty="0">
                          <a:latin typeface="Arial" panose="020B0604020202020204" pitchFamily="34" charset="0"/>
                          <a:cs typeface="Arial" panose="020B0604020202020204" pitchFamily="34" charset="0"/>
                        </a:rPr>
                        <a:t>Experiential Learning and Civic Engagement</a:t>
                      </a:r>
                    </a:p>
                  </a:txBody>
                  <a:tcPr marL="185310" marR="185310" marT="92655" marB="92655"/>
                </a:tc>
                <a:tc>
                  <a:txBody>
                    <a:bodyPr/>
                    <a:lstStyle/>
                    <a:p>
                      <a:pPr algn="ctr"/>
                      <a:r>
                        <a:rPr lang="en-US" sz="12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396805469"/>
                  </a:ext>
                </a:extLst>
              </a:tr>
              <a:tr h="355878">
                <a:tc>
                  <a:txBody>
                    <a:bodyPr/>
                    <a:lstStyle/>
                    <a:p>
                      <a:pPr algn="l"/>
                      <a:r>
                        <a:rPr lang="en-US" sz="1200" dirty="0">
                          <a:latin typeface="Arial" panose="020B0604020202020204" pitchFamily="34" charset="0"/>
                          <a:cs typeface="Arial" panose="020B0604020202020204" pitchFamily="34" charset="0"/>
                        </a:rPr>
                        <a:t>General Education Elective</a:t>
                      </a:r>
                    </a:p>
                  </a:txBody>
                  <a:tcPr marL="185310" marR="185310" marT="92655" marB="92655"/>
                </a:tc>
                <a:tc>
                  <a:txBody>
                    <a:bodyPr/>
                    <a:lstStyle/>
                    <a:p>
                      <a:pPr algn="ctr"/>
                      <a:r>
                        <a:rPr lang="en-US" sz="12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146551520"/>
                  </a:ext>
                </a:extLst>
              </a:tr>
              <a:tr h="256620">
                <a:tc>
                  <a:txBody>
                    <a:bodyPr/>
                    <a:lstStyle/>
                    <a:p>
                      <a:r>
                        <a:rPr lang="en-US" sz="1200" b="1" dirty="0">
                          <a:solidFill>
                            <a:srgbClr val="C00000"/>
                          </a:solidFill>
                          <a:latin typeface="Arial" panose="020B0604020202020204" pitchFamily="34" charset="0"/>
                          <a:cs typeface="Arial" panose="020B0604020202020204" pitchFamily="34" charset="0"/>
                        </a:rPr>
                        <a:t>11 Categories</a:t>
                      </a:r>
                    </a:p>
                  </a:txBody>
                  <a:tcPr marL="185310" marR="185310" marT="92655" marB="92655"/>
                </a:tc>
                <a:tc>
                  <a:txBody>
                    <a:bodyPr/>
                    <a:lstStyle/>
                    <a:p>
                      <a:pPr algn="ctr"/>
                      <a:r>
                        <a:rPr lang="en-US" sz="1200" b="1" dirty="0">
                          <a:solidFill>
                            <a:srgbClr val="C00000"/>
                          </a:solidFill>
                          <a:latin typeface="Arial" panose="020B0604020202020204" pitchFamily="34" charset="0"/>
                          <a:cs typeface="Arial" panose="020B0604020202020204" pitchFamily="34" charset="0"/>
                        </a:rPr>
                        <a:t>33 Credit Hours</a:t>
                      </a:r>
                    </a:p>
                  </a:txBody>
                  <a:tcPr marL="185310" marR="185310" marT="92655" marB="92655" anchor="ctr"/>
                </a:tc>
                <a:extLst>
                  <a:ext uri="{0D108BD9-81ED-4DB2-BD59-A6C34878D82A}">
                    <a16:rowId xmlns:a16="http://schemas.microsoft.com/office/drawing/2014/main" val="704882230"/>
                  </a:ext>
                </a:extLst>
              </a:tr>
            </a:tbl>
          </a:graphicData>
        </a:graphic>
      </p:graphicFrame>
    </p:spTree>
    <p:extLst>
      <p:ext uri="{BB962C8B-B14F-4D97-AF65-F5344CB8AC3E}">
        <p14:creationId xmlns:p14="http://schemas.microsoft.com/office/powerpoint/2010/main" val="1941055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91FA-4C61-496A-AD43-56B977B9A7E0}"/>
              </a:ext>
            </a:extLst>
          </p:cNvPr>
          <p:cNvSpPr>
            <a:spLocks noGrp="1"/>
          </p:cNvSpPr>
          <p:nvPr>
            <p:ph type="title"/>
          </p:nvPr>
        </p:nvSpPr>
        <p:spPr/>
        <p:txBody>
          <a:bodyPr/>
          <a:lstStyle/>
          <a:p>
            <a:r>
              <a:rPr lang="en-US" sz="2400" dirty="0"/>
              <a:t>Significant Changes</a:t>
            </a:r>
          </a:p>
        </p:txBody>
      </p:sp>
      <p:sp>
        <p:nvSpPr>
          <p:cNvPr id="4" name="Text Placeholder 3">
            <a:extLst>
              <a:ext uri="{FF2B5EF4-FFF2-40B4-BE49-F238E27FC236}">
                <a16:creationId xmlns:a16="http://schemas.microsoft.com/office/drawing/2014/main" id="{050F3381-63FF-472B-B105-AAEB57827687}"/>
              </a:ext>
            </a:extLst>
          </p:cNvPr>
          <p:cNvSpPr txBox="1">
            <a:spLocks noGrp="1"/>
          </p:cNvSpPr>
          <p:nvPr>
            <p:ph type="body" idx="1"/>
          </p:nvPr>
        </p:nvSpPr>
        <p:spPr>
          <a:xfrm>
            <a:off x="2057072" y="1946937"/>
            <a:ext cx="6357585" cy="25006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just" hangingPunct="0">
              <a:spcBef>
                <a:spcPts val="0"/>
              </a:spcBef>
            </a:pPr>
            <a:r>
              <a:rPr lang="en-US" sz="1600" dirty="0">
                <a:latin typeface="Arial" panose="020B0604020202020204" pitchFamily="34" charset="0"/>
                <a:ea typeface="Calibri" panose="020F0502020204030204" pitchFamily="34" charset="0"/>
              </a:rPr>
              <a:t>Increased focus on globalization, social justice, problem-solving, and civic engagement.</a:t>
            </a:r>
          </a:p>
          <a:p>
            <a:pPr algn="just" hangingPunct="0">
              <a:spcBef>
                <a:spcPts val="0"/>
              </a:spcBef>
            </a:pPr>
            <a:r>
              <a:rPr lang="en-US" sz="1600" dirty="0">
                <a:latin typeface="Arial" panose="020B0604020202020204" pitchFamily="34" charset="0"/>
                <a:ea typeface="Calibri" panose="020F0502020204030204" pitchFamily="34" charset="0"/>
              </a:rPr>
              <a:t>New category on experiential learning and civic engagement.</a:t>
            </a:r>
          </a:p>
          <a:p>
            <a:pPr algn="just" hangingPunct="0">
              <a:spcBef>
                <a:spcPts val="0"/>
              </a:spcBef>
            </a:pPr>
            <a:r>
              <a:rPr lang="en-US" sz="1600" dirty="0">
                <a:latin typeface="Arial" panose="020B0604020202020204" pitchFamily="34" charset="0"/>
                <a:ea typeface="Calibri" panose="020F0502020204030204" pitchFamily="34" charset="0"/>
              </a:rPr>
              <a:t>Decrease in credit hours required by 3-6.</a:t>
            </a:r>
          </a:p>
          <a:p>
            <a:pPr algn="just" hangingPunct="0">
              <a:spcBef>
                <a:spcPts val="0"/>
              </a:spcBef>
            </a:pPr>
            <a:r>
              <a:rPr lang="en-US" sz="1600" dirty="0">
                <a:latin typeface="Arial" panose="020B0604020202020204" pitchFamily="34" charset="0"/>
                <a:ea typeface="Calibri" panose="020F0502020204030204" pitchFamily="34" charset="0"/>
              </a:rPr>
              <a:t>Increase cross-disciplinarity (decrease “siloing”).</a:t>
            </a:r>
          </a:p>
          <a:p>
            <a:pPr algn="just" hangingPunct="0">
              <a:spcBef>
                <a:spcPts val="0"/>
              </a:spcBef>
            </a:pPr>
            <a:r>
              <a:rPr lang="en-US" sz="1600" dirty="0">
                <a:latin typeface="Arial" panose="020B0604020202020204" pitchFamily="34" charset="0"/>
                <a:ea typeface="Calibri" panose="020F0502020204030204" pitchFamily="34" charset="0"/>
              </a:rPr>
              <a:t>Provide students more flexibility and control by adding a general education elective.</a:t>
            </a:r>
          </a:p>
          <a:p>
            <a:pPr algn="just" hangingPunct="0">
              <a:spcBef>
                <a:spcPts val="0"/>
              </a:spcBef>
            </a:pPr>
            <a:r>
              <a:rPr lang="en-US" sz="1600" dirty="0">
                <a:latin typeface="Arial" panose="020B0604020202020204" pitchFamily="34" charset="0"/>
                <a:ea typeface="Calibri" panose="020F0502020204030204" pitchFamily="34" charset="0"/>
              </a:rPr>
              <a:t>Provide the opportunity to make meaningful connections between courses by creating “Certificates.”</a:t>
            </a:r>
          </a:p>
          <a:p>
            <a:pPr algn="just" hangingPunct="0">
              <a:spcBef>
                <a:spcPts val="0"/>
              </a:spcBef>
            </a:pPr>
            <a:r>
              <a:rPr lang="en-US" sz="1600" dirty="0">
                <a:latin typeface="Arial" panose="020B0604020202020204" pitchFamily="34" charset="0"/>
                <a:ea typeface="Calibri" panose="020F0502020204030204" pitchFamily="34" charset="0"/>
              </a:rPr>
              <a:t>Ability for departments to think more broadly in category selection.</a:t>
            </a:r>
          </a:p>
        </p:txBody>
      </p:sp>
    </p:spTree>
    <p:extLst>
      <p:ext uri="{BB962C8B-B14F-4D97-AF65-F5344CB8AC3E}">
        <p14:creationId xmlns:p14="http://schemas.microsoft.com/office/powerpoint/2010/main" val="336279343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E31EBD-16D9-403F-85CF-08A8E2CEC4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5A2713-7EB5-ABED-A7B6-F9C3628DFD31}"/>
              </a:ext>
            </a:extLst>
          </p:cNvPr>
          <p:cNvSpPr>
            <a:spLocks noGrp="1"/>
          </p:cNvSpPr>
          <p:nvPr>
            <p:ph type="title"/>
          </p:nvPr>
        </p:nvSpPr>
        <p:spPr>
          <a:xfrm>
            <a:off x="2057072" y="274637"/>
            <a:ext cx="6629728" cy="520020"/>
          </a:xfrm>
        </p:spPr>
        <p:txBody>
          <a:bodyPr/>
          <a:lstStyle/>
          <a:p>
            <a:br>
              <a:rPr lang="en-US" sz="2400" dirty="0"/>
            </a:br>
            <a:r>
              <a:rPr lang="en-US" sz="2400" dirty="0"/>
              <a:t>Changes Since Last Presentation at the Academic Senate</a:t>
            </a:r>
          </a:p>
        </p:txBody>
      </p:sp>
      <p:sp>
        <p:nvSpPr>
          <p:cNvPr id="4" name="Text Placeholder 3">
            <a:extLst>
              <a:ext uri="{FF2B5EF4-FFF2-40B4-BE49-F238E27FC236}">
                <a16:creationId xmlns:a16="http://schemas.microsoft.com/office/drawing/2014/main" id="{099DE73A-14A7-E919-A534-29E15351CA84}"/>
              </a:ext>
            </a:extLst>
          </p:cNvPr>
          <p:cNvSpPr txBox="1">
            <a:spLocks noGrp="1"/>
          </p:cNvSpPr>
          <p:nvPr>
            <p:ph type="body" idx="1"/>
          </p:nvPr>
        </p:nvSpPr>
        <p:spPr>
          <a:xfrm>
            <a:off x="2057073" y="1947677"/>
            <a:ext cx="6629727" cy="25006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just" hangingPunct="0">
              <a:spcBef>
                <a:spcPts val="0"/>
              </a:spcBef>
            </a:pPr>
            <a:r>
              <a:rPr lang="en-US" sz="1600" dirty="0">
                <a:latin typeface="Arial" panose="020B0604020202020204" pitchFamily="34" charset="0"/>
                <a:ea typeface="Calibri" panose="020F0502020204030204" pitchFamily="34" charset="0"/>
              </a:rPr>
              <a:t>All learning outcomes under each category need to be met by a proposed course (pages 3-13).</a:t>
            </a:r>
          </a:p>
          <a:p>
            <a:pPr algn="just" hangingPunct="0">
              <a:spcBef>
                <a:spcPts val="0"/>
              </a:spcBef>
            </a:pPr>
            <a:r>
              <a:rPr lang="en-US" sz="1600" dirty="0">
                <a:latin typeface="Arial" panose="020B0604020202020204" pitchFamily="34" charset="0"/>
                <a:ea typeface="Calibri" panose="020F0502020204030204" pitchFamily="34" charset="0"/>
              </a:rPr>
              <a:t>The description for the </a:t>
            </a:r>
            <a:r>
              <a:rPr lang="en-US" sz="1600" i="1" dirty="0">
                <a:latin typeface="Arial" panose="020B0604020202020204" pitchFamily="34" charset="0"/>
                <a:ea typeface="Calibri" panose="020F0502020204030204" pitchFamily="34" charset="0"/>
              </a:rPr>
              <a:t>Scientific Literacy</a:t>
            </a:r>
            <a:r>
              <a:rPr lang="en-US" sz="1600" dirty="0">
                <a:latin typeface="Arial" panose="020B0604020202020204" pitchFamily="34" charset="0"/>
                <a:ea typeface="Calibri" panose="020F0502020204030204" pitchFamily="34" charset="0"/>
              </a:rPr>
              <a:t> category was adjusted to allow for introductory courses, not only courses that examine methodologies (page 7).</a:t>
            </a:r>
          </a:p>
          <a:p>
            <a:pPr algn="just" hangingPunct="0">
              <a:spcBef>
                <a:spcPts val="0"/>
              </a:spcBef>
            </a:pPr>
            <a:r>
              <a:rPr lang="en-US" sz="1600" dirty="0">
                <a:latin typeface="Arial" panose="020B0604020202020204" pitchFamily="34" charset="0"/>
                <a:ea typeface="Calibri" panose="020F0502020204030204" pitchFamily="34" charset="0"/>
              </a:rPr>
              <a:t>The </a:t>
            </a:r>
            <a:r>
              <a:rPr lang="en-US" sz="1600" i="1" dirty="0">
                <a:latin typeface="Arial" panose="020B0604020202020204" pitchFamily="34" charset="0"/>
                <a:ea typeface="Calibri" panose="020F0502020204030204" pitchFamily="34" charset="0"/>
              </a:rPr>
              <a:t>Exploring the Human Condition</a:t>
            </a:r>
            <a:r>
              <a:rPr lang="en-US" sz="1600" dirty="0">
                <a:latin typeface="Arial" panose="020B0604020202020204" pitchFamily="34" charset="0"/>
                <a:ea typeface="Calibri" panose="020F0502020204030204" pitchFamily="34" charset="0"/>
              </a:rPr>
              <a:t> category allows for humanities and social sciences to propose courses (page 8).</a:t>
            </a:r>
          </a:p>
          <a:p>
            <a:pPr algn="just" hangingPunct="0">
              <a:spcBef>
                <a:spcPts val="0"/>
              </a:spcBef>
            </a:pPr>
            <a:r>
              <a:rPr lang="en-US" sz="1600" dirty="0">
                <a:latin typeface="Arial" panose="020B0604020202020204" pitchFamily="34" charset="0"/>
                <a:ea typeface="Calibri" panose="020F0502020204030204" pitchFamily="34" charset="0"/>
              </a:rPr>
              <a:t>The </a:t>
            </a:r>
            <a:r>
              <a:rPr lang="en-US" sz="1600" i="1" dirty="0">
                <a:latin typeface="Arial" panose="020B0604020202020204" pitchFamily="34" charset="0"/>
                <a:ea typeface="Calibri" panose="020F0502020204030204" pitchFamily="34" charset="0"/>
              </a:rPr>
              <a:t>Science, Technology, Engineering, and Mathematics</a:t>
            </a:r>
            <a:r>
              <a:rPr lang="en-US" sz="1600" dirty="0">
                <a:latin typeface="Arial" panose="020B0604020202020204" pitchFamily="34" charset="0"/>
                <a:ea typeface="Calibri" panose="020F0502020204030204" pitchFamily="34" charset="0"/>
              </a:rPr>
              <a:t> category, requires at least one STEM discipline, not two (page 11). </a:t>
            </a:r>
          </a:p>
          <a:p>
            <a:pPr algn="just" hangingPunct="0">
              <a:spcBef>
                <a:spcPts val="0"/>
              </a:spcBef>
            </a:pPr>
            <a:r>
              <a:rPr lang="en-US" sz="1600" dirty="0">
                <a:latin typeface="Arial" panose="020B0604020202020204" pitchFamily="34" charset="0"/>
                <a:ea typeface="Calibri" panose="020F0502020204030204" pitchFamily="34" charset="0"/>
              </a:rPr>
              <a:t>Drafted an implementation plan.</a:t>
            </a:r>
          </a:p>
        </p:txBody>
      </p:sp>
    </p:spTree>
    <p:extLst>
      <p:ext uri="{BB962C8B-B14F-4D97-AF65-F5344CB8AC3E}">
        <p14:creationId xmlns:p14="http://schemas.microsoft.com/office/powerpoint/2010/main" val="1414184235"/>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191FA-4C61-496A-AD43-56B977B9A7E0}"/>
              </a:ext>
            </a:extLst>
          </p:cNvPr>
          <p:cNvSpPr>
            <a:spLocks noGrp="1"/>
          </p:cNvSpPr>
          <p:nvPr>
            <p:ph type="title"/>
          </p:nvPr>
        </p:nvSpPr>
        <p:spPr>
          <a:xfrm>
            <a:off x="2057072" y="274637"/>
            <a:ext cx="6629728" cy="520020"/>
          </a:xfrm>
        </p:spPr>
        <p:txBody>
          <a:bodyPr/>
          <a:lstStyle/>
          <a:p>
            <a:r>
              <a:rPr lang="en-US" sz="2800" dirty="0"/>
              <a:t>Sample Implementation Plan</a:t>
            </a:r>
          </a:p>
        </p:txBody>
      </p:sp>
      <p:sp>
        <p:nvSpPr>
          <p:cNvPr id="4" name="Text Placeholder 3">
            <a:extLst>
              <a:ext uri="{FF2B5EF4-FFF2-40B4-BE49-F238E27FC236}">
                <a16:creationId xmlns:a16="http://schemas.microsoft.com/office/drawing/2014/main" id="{050F3381-63FF-472B-B105-AAEB57827687}"/>
              </a:ext>
            </a:extLst>
          </p:cNvPr>
          <p:cNvSpPr txBox="1">
            <a:spLocks noGrp="1"/>
          </p:cNvSpPr>
          <p:nvPr>
            <p:ph type="body" idx="1"/>
          </p:nvPr>
        </p:nvSpPr>
        <p:spPr>
          <a:xfrm>
            <a:off x="2057073" y="1757424"/>
            <a:ext cx="6629727" cy="25006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hangingPunct="0">
              <a:spcBef>
                <a:spcPts val="0"/>
              </a:spcBef>
            </a:pPr>
            <a:r>
              <a:rPr lang="en-US" sz="1600" dirty="0">
                <a:latin typeface="Arial" panose="020B0604020202020204" pitchFamily="34" charset="0"/>
                <a:ea typeface="Calibri" panose="020F0502020204030204" pitchFamily="34" charset="0"/>
              </a:rPr>
              <a:t>Fall 2028 as the start date. </a:t>
            </a:r>
          </a:p>
          <a:p>
            <a:pPr hangingPunct="0">
              <a:spcBef>
                <a:spcPts val="0"/>
              </a:spcBef>
            </a:pPr>
            <a:r>
              <a:rPr lang="en-US" sz="1600" dirty="0">
                <a:latin typeface="Arial" panose="020B0604020202020204" pitchFamily="34" charset="0"/>
                <a:ea typeface="Calibri" panose="020F0502020204030204" pitchFamily="34" charset="0"/>
              </a:rPr>
              <a:t>Current students will complete the general education program based on catalog year (incremental transition to the new Gen Ed program).</a:t>
            </a:r>
          </a:p>
          <a:p>
            <a:pPr hangingPunct="0">
              <a:spcBef>
                <a:spcPts val="0"/>
              </a:spcBef>
            </a:pPr>
            <a:r>
              <a:rPr lang="en-US" sz="1600" dirty="0">
                <a:latin typeface="Arial" panose="020B0604020202020204" pitchFamily="34" charset="0"/>
                <a:ea typeface="Calibri" panose="020F0502020204030204" pitchFamily="34" charset="0"/>
              </a:rPr>
              <a:t>Council for General Education (CGE) reviews Gen Ed courses:</a:t>
            </a:r>
          </a:p>
          <a:p>
            <a:pPr lvl="1" hangingPunct="0">
              <a:spcBef>
                <a:spcPts val="0"/>
              </a:spcBef>
            </a:pPr>
            <a:r>
              <a:rPr lang="en-US" sz="1600" dirty="0">
                <a:latin typeface="Arial" panose="020B0604020202020204" pitchFamily="34" charset="0"/>
                <a:ea typeface="Calibri" panose="020F0502020204030204" pitchFamily="34" charset="0"/>
              </a:rPr>
              <a:t>Expedited approval  (similar category, same credit hours, 75% of content, no prerequisites)</a:t>
            </a:r>
          </a:p>
          <a:p>
            <a:pPr lvl="1" hangingPunct="0">
              <a:spcBef>
                <a:spcPts val="0"/>
              </a:spcBef>
            </a:pPr>
            <a:r>
              <a:rPr lang="en-US" sz="1600" dirty="0">
                <a:latin typeface="Arial" panose="020B0604020202020204" pitchFamily="34" charset="0"/>
                <a:ea typeface="Calibri" panose="020F0502020204030204" pitchFamily="34" charset="0"/>
              </a:rPr>
              <a:t>Regular approval.</a:t>
            </a:r>
          </a:p>
          <a:p>
            <a:pPr hangingPunct="0">
              <a:spcBef>
                <a:spcPts val="0"/>
              </a:spcBef>
            </a:pPr>
            <a:r>
              <a:rPr lang="en-US" sz="1600" dirty="0">
                <a:latin typeface="Arial" panose="020B0604020202020204" pitchFamily="34" charset="0"/>
                <a:ea typeface="Calibri" panose="020F0502020204030204" pitchFamily="34" charset="0"/>
              </a:rPr>
              <a:t>Mandatory assessment.</a:t>
            </a:r>
          </a:p>
          <a:p>
            <a:pPr hangingPunct="0">
              <a:spcBef>
                <a:spcPts val="0"/>
              </a:spcBef>
            </a:pPr>
            <a:r>
              <a:rPr lang="en-US" sz="1600" dirty="0">
                <a:latin typeface="Arial" panose="020B0604020202020204" pitchFamily="34" charset="0"/>
                <a:ea typeface="Calibri" panose="020F0502020204030204" pitchFamily="34" charset="0"/>
              </a:rPr>
              <a:t>5-year course review similar to IAI.</a:t>
            </a:r>
          </a:p>
          <a:p>
            <a:pPr hangingPunct="0">
              <a:spcBef>
                <a:spcPts val="0"/>
              </a:spcBef>
            </a:pPr>
            <a:r>
              <a:rPr lang="en-US" sz="1600" dirty="0">
                <a:latin typeface="Arial" panose="020B0604020202020204" pitchFamily="34" charset="0"/>
                <a:ea typeface="Calibri" panose="020F0502020204030204" pitchFamily="34" charset="0"/>
              </a:rPr>
              <a:t>No category exemptions.</a:t>
            </a:r>
          </a:p>
        </p:txBody>
      </p:sp>
    </p:spTree>
    <p:extLst>
      <p:ext uri="{BB962C8B-B14F-4D97-AF65-F5344CB8AC3E}">
        <p14:creationId xmlns:p14="http://schemas.microsoft.com/office/powerpoint/2010/main" val="288167534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34FED-038A-349A-8989-6EB7FAD9DCA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1D793D-971E-17BE-3AAC-E0B7206EB469}"/>
              </a:ext>
            </a:extLst>
          </p:cNvPr>
          <p:cNvSpPr>
            <a:spLocks noGrp="1"/>
          </p:cNvSpPr>
          <p:nvPr>
            <p:ph type="title"/>
          </p:nvPr>
        </p:nvSpPr>
        <p:spPr>
          <a:xfrm>
            <a:off x="2057072" y="274637"/>
            <a:ext cx="6629728" cy="520020"/>
          </a:xfrm>
        </p:spPr>
        <p:txBody>
          <a:bodyPr/>
          <a:lstStyle/>
          <a:p>
            <a:r>
              <a:rPr lang="en-US" sz="2800" dirty="0"/>
              <a:t>Themes in Questions and Concerns</a:t>
            </a:r>
          </a:p>
        </p:txBody>
      </p:sp>
      <p:sp>
        <p:nvSpPr>
          <p:cNvPr id="4" name="Text Placeholder 3">
            <a:extLst>
              <a:ext uri="{FF2B5EF4-FFF2-40B4-BE49-F238E27FC236}">
                <a16:creationId xmlns:a16="http://schemas.microsoft.com/office/drawing/2014/main" id="{D7C045FC-6D40-6958-3C36-84AA02160B66}"/>
              </a:ext>
            </a:extLst>
          </p:cNvPr>
          <p:cNvSpPr txBox="1">
            <a:spLocks noGrp="1"/>
          </p:cNvSpPr>
          <p:nvPr>
            <p:ph type="body" idx="1"/>
          </p:nvPr>
        </p:nvSpPr>
        <p:spPr>
          <a:xfrm>
            <a:off x="2057073" y="1651316"/>
            <a:ext cx="6629727" cy="29931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hangingPunct="0">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Neue"/>
              </a:rPr>
              <a:t>Reduction in credit hours.</a:t>
            </a:r>
          </a:p>
          <a:p>
            <a:pPr hangingPunct="0">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Neue"/>
              </a:rPr>
              <a:t>Number of hours in Math and Science.</a:t>
            </a:r>
          </a:p>
          <a:p>
            <a:pPr hangingPunct="0">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Neue"/>
              </a:rPr>
              <a:t>Labs.</a:t>
            </a:r>
          </a:p>
          <a:p>
            <a:pPr hangingPunct="0">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Neue"/>
              </a:rPr>
              <a:t>Number of hours in Social Sciences.</a:t>
            </a:r>
          </a:p>
          <a:p>
            <a:pPr hangingPunct="0">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Neue"/>
              </a:rPr>
              <a:t>Insufficient courses in Experiential Learning and Civic Engagement.</a:t>
            </a:r>
          </a:p>
          <a:p>
            <a:pPr hangingPunct="0">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Neue"/>
              </a:rPr>
              <a:t>Gen Ed Elective category.</a:t>
            </a:r>
          </a:p>
          <a:p>
            <a:pPr hangingPunct="0">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Neue"/>
              </a:rPr>
              <a:t>Implementation plan.</a:t>
            </a:r>
          </a:p>
          <a:p>
            <a:pPr hangingPunct="0">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Neue"/>
              </a:rPr>
              <a:t>IAI alignment and articulation.</a:t>
            </a:r>
          </a:p>
          <a:p>
            <a:pPr hangingPunct="0">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Neue"/>
              </a:rPr>
              <a:t>Comparator institutions.</a:t>
            </a:r>
          </a:p>
          <a:p>
            <a:pPr hangingPunct="0">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Neue"/>
              </a:rPr>
              <a:t>Listing courses in multiple categories.</a:t>
            </a:r>
          </a:p>
          <a:p>
            <a:pPr hangingPunct="0">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Neue"/>
              </a:rPr>
              <a:t>Non-experts teaching in different areas/disciplines.</a:t>
            </a:r>
          </a:p>
          <a:p>
            <a:pPr hangingPunct="0">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Neue"/>
              </a:rPr>
              <a:t>Assessment.</a:t>
            </a:r>
            <a:endParaRPr lang="en-US" sz="1600" dirty="0">
              <a:solidFill>
                <a:srgbClr val="000000"/>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1707888219"/>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EF801-1EA0-5A33-1842-4A3A36E852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3B954C-76BE-2724-DE77-F27539F12360}"/>
              </a:ext>
            </a:extLst>
          </p:cNvPr>
          <p:cNvSpPr>
            <a:spLocks noGrp="1"/>
          </p:cNvSpPr>
          <p:nvPr>
            <p:ph type="title"/>
          </p:nvPr>
        </p:nvSpPr>
        <p:spPr>
          <a:xfrm>
            <a:off x="2057072" y="274637"/>
            <a:ext cx="6629728" cy="520020"/>
          </a:xfrm>
        </p:spPr>
        <p:txBody>
          <a:bodyPr/>
          <a:lstStyle/>
          <a:p>
            <a:br>
              <a:rPr lang="en-US" sz="2400" dirty="0"/>
            </a:br>
            <a:r>
              <a:rPr lang="en-US" sz="2400" dirty="0"/>
              <a:t>Changes in Associated Policies and Documents</a:t>
            </a:r>
          </a:p>
        </p:txBody>
      </p:sp>
      <p:sp>
        <p:nvSpPr>
          <p:cNvPr id="4" name="Text Placeholder 3">
            <a:extLst>
              <a:ext uri="{FF2B5EF4-FFF2-40B4-BE49-F238E27FC236}">
                <a16:creationId xmlns:a16="http://schemas.microsoft.com/office/drawing/2014/main" id="{3CD1C541-704D-8CA2-3437-4064B6635D2B}"/>
              </a:ext>
            </a:extLst>
          </p:cNvPr>
          <p:cNvSpPr txBox="1">
            <a:spLocks noGrp="1"/>
          </p:cNvSpPr>
          <p:nvPr>
            <p:ph type="body" idx="1"/>
          </p:nvPr>
        </p:nvSpPr>
        <p:spPr>
          <a:xfrm>
            <a:off x="2057073" y="1439996"/>
            <a:ext cx="6629727" cy="397801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9050" tIns="19050" rIns="19050" bIns="19050" numCol="1" spcCol="38100" rtlCol="0" anchor="ctr">
            <a:spAutoFit/>
          </a:bodyPr>
          <a:lstStyle/>
          <a:p>
            <a:pPr algn="just" hangingPunct="0">
              <a:spcBef>
                <a:spcPts val="0"/>
              </a:spcBef>
            </a:pPr>
            <a:r>
              <a:rPr lang="en-US" sz="1600" dirty="0">
                <a:latin typeface="Arial" panose="020B0604020202020204" pitchFamily="34" charset="0"/>
                <a:ea typeface="Calibri" panose="020F0502020204030204" pitchFamily="34" charset="0"/>
              </a:rPr>
              <a:t>Policy 2.1.12 Pass/No Pass – Credit/No Credit</a:t>
            </a:r>
          </a:p>
          <a:p>
            <a:pPr lvl="1" algn="just" hangingPunct="0">
              <a:spcBef>
                <a:spcPts val="0"/>
              </a:spcBef>
            </a:pPr>
            <a:r>
              <a:rPr lang="en-US" sz="1600" dirty="0">
                <a:latin typeface="Arial" panose="020B0604020202020204" pitchFamily="34" charset="0"/>
                <a:ea typeface="Calibri" panose="020F0502020204030204" pitchFamily="34" charset="0"/>
              </a:rPr>
              <a:t>Delete reference to Group 1.</a:t>
            </a:r>
          </a:p>
          <a:p>
            <a:pPr lvl="1" algn="just" hangingPunct="0">
              <a:spcBef>
                <a:spcPts val="0"/>
              </a:spcBef>
            </a:pPr>
            <a:r>
              <a:rPr lang="en-US" sz="1600" dirty="0">
                <a:latin typeface="Arial" panose="020B0604020202020204" pitchFamily="34" charset="0"/>
                <a:ea typeface="Calibri" panose="020F0502020204030204" pitchFamily="34" charset="0"/>
              </a:rPr>
              <a:t>Clarify credit hours.</a:t>
            </a:r>
          </a:p>
          <a:p>
            <a:pPr lvl="1" algn="just" hangingPunct="0">
              <a:spcBef>
                <a:spcPts val="0"/>
              </a:spcBef>
            </a:pPr>
            <a:r>
              <a:rPr lang="en-US" sz="1600" dirty="0">
                <a:latin typeface="Arial" panose="020B0604020202020204" pitchFamily="34" charset="0"/>
                <a:ea typeface="Calibri" panose="020F0502020204030204" pitchFamily="34" charset="0"/>
              </a:rPr>
              <a:t>Delete Institutes courses.</a:t>
            </a:r>
          </a:p>
          <a:p>
            <a:pPr algn="just" hangingPunct="0">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Neue"/>
              </a:rPr>
              <a:t>Policy 2.1.9 Baccalaureate Degree Programs </a:t>
            </a:r>
          </a:p>
          <a:p>
            <a:pPr lvl="1" algn="just" hangingPunct="0">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Neue"/>
              </a:rPr>
              <a:t>Delete reference to category exemptions.</a:t>
            </a:r>
          </a:p>
          <a:p>
            <a:pPr lvl="1" algn="just" hangingPunct="0">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Neue"/>
              </a:rPr>
              <a:t>Clarify prerequisites, major blocking, course listing under one Gen Ed category, relation to AMALI and IDEAS, and review process.</a:t>
            </a:r>
          </a:p>
          <a:p>
            <a:pPr algn="just" hangingPunct="0">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Neue"/>
              </a:rPr>
              <a:t>Undergraduate Catalog</a:t>
            </a:r>
          </a:p>
          <a:p>
            <a:pPr lvl="1" algn="just" hangingPunct="0">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Neue"/>
              </a:rPr>
              <a:t>Update the credit hours and number of courses to 33 and 11, respectively.</a:t>
            </a:r>
          </a:p>
          <a:p>
            <a:pPr lvl="1" algn="just" hangingPunct="0">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Neue"/>
              </a:rPr>
              <a:t>Replace previous categories with the revised 11 categories.</a:t>
            </a:r>
          </a:p>
          <a:p>
            <a:pPr lvl="1" algn="just" hangingPunct="0">
              <a:spcBef>
                <a:spcPts val="0"/>
              </a:spcBef>
            </a:pP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sym typeface="Helvetica Neue"/>
              </a:rPr>
              <a:t>Delete the list of courses corresponding to each category (the list will be updated as courses are placed under the new Gen Ed program).</a:t>
            </a:r>
            <a:endParaRPr lang="en-US" sz="1600" dirty="0">
              <a:solidFill>
                <a:srgbClr val="000000"/>
              </a:solidFill>
              <a:latin typeface="Arial" panose="020B0604020202020204" pitchFamily="34" charset="0"/>
              <a:ea typeface="Helvetica Neue"/>
              <a:cs typeface="Arial" panose="020B0604020202020204" pitchFamily="34" charset="0"/>
              <a:sym typeface="Helvetica Neue"/>
            </a:endParaRPr>
          </a:p>
        </p:txBody>
      </p:sp>
    </p:spTree>
    <p:extLst>
      <p:ext uri="{BB962C8B-B14F-4D97-AF65-F5344CB8AC3E}">
        <p14:creationId xmlns:p14="http://schemas.microsoft.com/office/powerpoint/2010/main" val="257417698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7E3A66-C887-0954-1B2A-874DB62470D4}"/>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2569014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72822-D38A-E34B-A19D-50C1F35DFABA}"/>
              </a:ext>
            </a:extLst>
          </p:cNvPr>
          <p:cNvSpPr>
            <a:spLocks noGrp="1"/>
          </p:cNvSpPr>
          <p:nvPr>
            <p:ph type="title"/>
          </p:nvPr>
        </p:nvSpPr>
        <p:spPr>
          <a:xfrm>
            <a:off x="2057072" y="274637"/>
            <a:ext cx="6629728" cy="531192"/>
          </a:xfrm>
        </p:spPr>
        <p:txBody>
          <a:bodyPr/>
          <a:lstStyle/>
          <a:p>
            <a:r>
              <a:rPr lang="en-US" sz="2000" dirty="0"/>
              <a:t>Table 1. Current General Education Curriculum</a:t>
            </a:r>
          </a:p>
        </p:txBody>
      </p:sp>
      <p:graphicFrame>
        <p:nvGraphicFramePr>
          <p:cNvPr id="6" name="Table 5">
            <a:extLst>
              <a:ext uri="{FF2B5EF4-FFF2-40B4-BE49-F238E27FC236}">
                <a16:creationId xmlns:a16="http://schemas.microsoft.com/office/drawing/2014/main" id="{465F8E29-917F-AD0F-4BEB-7DBC6DF349BE}"/>
              </a:ext>
            </a:extLst>
          </p:cNvPr>
          <p:cNvGraphicFramePr>
            <a:graphicFrameLocks noGrp="1"/>
          </p:cNvGraphicFramePr>
          <p:nvPr>
            <p:extLst>
              <p:ext uri="{D42A27DB-BD31-4B8C-83A1-F6EECF244321}">
                <p14:modId xmlns:p14="http://schemas.microsoft.com/office/powerpoint/2010/main" val="1568922696"/>
              </p:ext>
            </p:extLst>
          </p:nvPr>
        </p:nvGraphicFramePr>
        <p:xfrm>
          <a:off x="2112336" y="805829"/>
          <a:ext cx="6629729" cy="4786470"/>
        </p:xfrm>
        <a:graphic>
          <a:graphicData uri="http://schemas.openxmlformats.org/drawingml/2006/table">
            <a:tbl>
              <a:tblPr firstRow="1" bandRow="1">
                <a:tableStyleId>{74C1A8A3-306A-4EB7-A6B1-4F7E0EB9C5D6}</a:tableStyleId>
              </a:tblPr>
              <a:tblGrid>
                <a:gridCol w="1251945">
                  <a:extLst>
                    <a:ext uri="{9D8B030D-6E8A-4147-A177-3AD203B41FA5}">
                      <a16:colId xmlns:a16="http://schemas.microsoft.com/office/drawing/2014/main" val="3798286945"/>
                    </a:ext>
                  </a:extLst>
                </a:gridCol>
                <a:gridCol w="3082878">
                  <a:extLst>
                    <a:ext uri="{9D8B030D-6E8A-4147-A177-3AD203B41FA5}">
                      <a16:colId xmlns:a16="http://schemas.microsoft.com/office/drawing/2014/main" val="4079808038"/>
                    </a:ext>
                  </a:extLst>
                </a:gridCol>
                <a:gridCol w="2294906">
                  <a:extLst>
                    <a:ext uri="{9D8B030D-6E8A-4147-A177-3AD203B41FA5}">
                      <a16:colId xmlns:a16="http://schemas.microsoft.com/office/drawing/2014/main" val="2038335430"/>
                    </a:ext>
                  </a:extLst>
                </a:gridCol>
              </a:tblGrid>
              <a:tr h="312061">
                <a:tc>
                  <a:txBody>
                    <a:bodyPr/>
                    <a:lstStyle/>
                    <a:p>
                      <a:endParaRPr lang="en-US" sz="1200" dirty="0">
                        <a:latin typeface="Arial" panose="020B0604020202020204" pitchFamily="34" charset="0"/>
                        <a:cs typeface="Arial" panose="020B0604020202020204" pitchFamily="34" charset="0"/>
                      </a:endParaRPr>
                    </a:p>
                  </a:txBody>
                  <a:tcPr marL="185310" marR="185310" marT="92655" marB="92655">
                    <a:solidFill>
                      <a:srgbClr val="B51600"/>
                    </a:solidFill>
                  </a:tcPr>
                </a:tc>
                <a:tc>
                  <a:txBody>
                    <a:bodyPr/>
                    <a:lstStyle/>
                    <a:p>
                      <a:r>
                        <a:rPr lang="en-US" sz="1200" dirty="0">
                          <a:latin typeface="Arial" panose="020B0604020202020204" pitchFamily="34" charset="0"/>
                          <a:cs typeface="Arial" panose="020B0604020202020204" pitchFamily="34" charset="0"/>
                        </a:rPr>
                        <a:t>Categories</a:t>
                      </a:r>
                    </a:p>
                  </a:txBody>
                  <a:tcPr marL="185310" marR="185310" marT="92655" marB="92655">
                    <a:solidFill>
                      <a:srgbClr val="B51600"/>
                    </a:solidFill>
                  </a:tcPr>
                </a:tc>
                <a:tc>
                  <a:txBody>
                    <a:bodyPr/>
                    <a:lstStyle/>
                    <a:p>
                      <a:r>
                        <a:rPr lang="en-US" sz="1200">
                          <a:latin typeface="Arial" panose="020B0604020202020204" pitchFamily="34" charset="0"/>
                          <a:cs typeface="Arial" panose="020B0604020202020204" pitchFamily="34" charset="0"/>
                        </a:rPr>
                        <a:t>Requirement</a:t>
                      </a:r>
                    </a:p>
                  </a:txBody>
                  <a:tcPr marL="185310" marR="185310" marT="92655" marB="92655">
                    <a:solidFill>
                      <a:srgbClr val="B51600"/>
                    </a:solidFill>
                  </a:tcPr>
                </a:tc>
                <a:extLst>
                  <a:ext uri="{0D108BD9-81ED-4DB2-BD59-A6C34878D82A}">
                    <a16:rowId xmlns:a16="http://schemas.microsoft.com/office/drawing/2014/main" val="3129584166"/>
                  </a:ext>
                </a:extLst>
              </a:tr>
              <a:tr h="312061">
                <a:tc>
                  <a:txBody>
                    <a:bodyPr/>
                    <a:lstStyle/>
                    <a:p>
                      <a:r>
                        <a:rPr lang="en-US" sz="1200" dirty="0">
                          <a:latin typeface="Arial" panose="020B0604020202020204" pitchFamily="34" charset="0"/>
                          <a:cs typeface="Arial" panose="020B0604020202020204" pitchFamily="34" charset="0"/>
                        </a:rPr>
                        <a:t>Group 1</a:t>
                      </a:r>
                    </a:p>
                  </a:txBody>
                  <a:tcPr marL="185310" marR="185310" marT="92655" marB="92655"/>
                </a:tc>
                <a:tc>
                  <a:txBody>
                    <a:bodyPr/>
                    <a:lstStyle/>
                    <a:p>
                      <a:pPr algn="l"/>
                      <a:r>
                        <a:rPr lang="en-US" sz="1200" dirty="0">
                          <a:latin typeface="Arial" panose="020B0604020202020204" pitchFamily="34" charset="0"/>
                          <a:cs typeface="Arial" panose="020B0604020202020204" pitchFamily="34" charset="0"/>
                        </a:rPr>
                        <a:t>Communication and Composition</a:t>
                      </a:r>
                    </a:p>
                  </a:txBody>
                  <a:tcPr marL="185310" marR="185310" marT="92655" marB="92655"/>
                </a:tc>
                <a:tc>
                  <a:txBody>
                    <a:bodyPr/>
                    <a:lstStyle/>
                    <a:p>
                      <a:r>
                        <a:rPr lang="en-US" sz="1200">
                          <a:latin typeface="Arial" panose="020B0604020202020204" pitchFamily="34" charset="0"/>
                          <a:cs typeface="Arial" panose="020B0604020202020204" pitchFamily="34" charset="0"/>
                        </a:rPr>
                        <a:t>2 Courses</a:t>
                      </a:r>
                    </a:p>
                  </a:txBody>
                  <a:tcPr marL="185310" marR="185310" marT="92655" marB="92655"/>
                </a:tc>
                <a:extLst>
                  <a:ext uri="{0D108BD9-81ED-4DB2-BD59-A6C34878D82A}">
                    <a16:rowId xmlns:a16="http://schemas.microsoft.com/office/drawing/2014/main" val="2809762043"/>
                  </a:ext>
                </a:extLst>
              </a:tr>
              <a:tr h="312061">
                <a:tc>
                  <a:txBody>
                    <a:bodyPr/>
                    <a:lstStyle/>
                    <a:p>
                      <a:endParaRPr lang="en-US" sz="1200" dirty="0">
                        <a:latin typeface="Arial" panose="020B0604020202020204" pitchFamily="34" charset="0"/>
                        <a:cs typeface="Arial" panose="020B0604020202020204" pitchFamily="34" charset="0"/>
                      </a:endParaRPr>
                    </a:p>
                  </a:txBody>
                  <a:tcPr marL="185310" marR="185310" marT="92655" marB="92655"/>
                </a:tc>
                <a:tc>
                  <a:txBody>
                    <a:bodyPr/>
                    <a:lstStyle/>
                    <a:p>
                      <a:pPr algn="l"/>
                      <a:r>
                        <a:rPr lang="en-US" sz="1200" dirty="0">
                          <a:latin typeface="Arial" panose="020B0604020202020204" pitchFamily="34" charset="0"/>
                          <a:cs typeface="Arial" panose="020B0604020202020204" pitchFamily="34" charset="0"/>
                        </a:rPr>
                        <a:t>Mathematics </a:t>
                      </a:r>
                    </a:p>
                  </a:txBody>
                  <a:tcPr marL="185310" marR="185310" marT="92655" marB="92655"/>
                </a:tc>
                <a:tc>
                  <a:txBody>
                    <a:bodyPr/>
                    <a:lstStyle/>
                    <a:p>
                      <a:r>
                        <a:rPr lang="en-US" sz="1200">
                          <a:latin typeface="Arial" panose="020B0604020202020204" pitchFamily="34" charset="0"/>
                          <a:cs typeface="Arial" panose="020B0604020202020204" pitchFamily="34" charset="0"/>
                        </a:rPr>
                        <a:t>1 Course</a:t>
                      </a:r>
                    </a:p>
                  </a:txBody>
                  <a:tcPr marL="185310" marR="185310" marT="92655" marB="92655"/>
                </a:tc>
                <a:extLst>
                  <a:ext uri="{0D108BD9-81ED-4DB2-BD59-A6C34878D82A}">
                    <a16:rowId xmlns:a16="http://schemas.microsoft.com/office/drawing/2014/main" val="4146341851"/>
                  </a:ext>
                </a:extLst>
              </a:tr>
              <a:tr h="312061">
                <a:tc>
                  <a:txBody>
                    <a:bodyPr/>
                    <a:lstStyle/>
                    <a:p>
                      <a:endParaRPr lang="en-US" sz="1200">
                        <a:latin typeface="Arial" panose="020B0604020202020204" pitchFamily="34" charset="0"/>
                        <a:cs typeface="Arial" panose="020B0604020202020204" pitchFamily="34" charset="0"/>
                      </a:endParaRPr>
                    </a:p>
                  </a:txBody>
                  <a:tcPr marL="185310" marR="185310" marT="92655" marB="92655"/>
                </a:tc>
                <a:tc>
                  <a:txBody>
                    <a:bodyPr/>
                    <a:lstStyle/>
                    <a:p>
                      <a:pPr algn="l"/>
                      <a:r>
                        <a:rPr lang="en-US" sz="1200" dirty="0">
                          <a:latin typeface="Arial" panose="020B0604020202020204" pitchFamily="34" charset="0"/>
                          <a:cs typeface="Arial" panose="020B0604020202020204" pitchFamily="34" charset="0"/>
                        </a:rPr>
                        <a:t>Natural Sciences</a:t>
                      </a:r>
                    </a:p>
                  </a:txBody>
                  <a:tcPr marL="185310" marR="185310" marT="92655" marB="92655"/>
                </a:tc>
                <a:tc>
                  <a:txBody>
                    <a:bodyPr/>
                    <a:lstStyle/>
                    <a:p>
                      <a:r>
                        <a:rPr lang="en-US" sz="1200">
                          <a:latin typeface="Arial" panose="020B0604020202020204" pitchFamily="34" charset="0"/>
                          <a:cs typeface="Arial" panose="020B0604020202020204" pitchFamily="34" charset="0"/>
                        </a:rPr>
                        <a:t>2 Courses</a:t>
                      </a:r>
                    </a:p>
                  </a:txBody>
                  <a:tcPr marL="185310" marR="185310" marT="92655" marB="92655"/>
                </a:tc>
                <a:extLst>
                  <a:ext uri="{0D108BD9-81ED-4DB2-BD59-A6C34878D82A}">
                    <a16:rowId xmlns:a16="http://schemas.microsoft.com/office/drawing/2014/main" val="4012897923"/>
                  </a:ext>
                </a:extLst>
              </a:tr>
              <a:tr h="312061">
                <a:tc>
                  <a:txBody>
                    <a:bodyPr/>
                    <a:lstStyle/>
                    <a:p>
                      <a:endParaRPr lang="en-US" sz="1200" dirty="0">
                        <a:latin typeface="Arial" panose="020B0604020202020204" pitchFamily="34" charset="0"/>
                        <a:cs typeface="Arial" panose="020B0604020202020204" pitchFamily="34" charset="0"/>
                      </a:endParaRPr>
                    </a:p>
                  </a:txBody>
                  <a:tcPr marL="185310" marR="185310" marT="92655" marB="92655"/>
                </a:tc>
                <a:tc>
                  <a:txBody>
                    <a:bodyPr/>
                    <a:lstStyle/>
                    <a:p>
                      <a:pPr algn="l"/>
                      <a:r>
                        <a:rPr lang="en-US" sz="1200" dirty="0">
                          <a:latin typeface="Arial" panose="020B0604020202020204" pitchFamily="34" charset="0"/>
                          <a:cs typeface="Arial" panose="020B0604020202020204" pitchFamily="34" charset="0"/>
                        </a:rPr>
                        <a:t>United States Traditions</a:t>
                      </a:r>
                    </a:p>
                  </a:txBody>
                  <a:tcPr marL="185310" marR="185310" marT="92655" marB="92655"/>
                </a:tc>
                <a:tc>
                  <a:txBody>
                    <a:bodyPr/>
                    <a:lstStyle/>
                    <a:p>
                      <a:r>
                        <a:rPr lang="en-US" sz="1200">
                          <a:latin typeface="Arial" panose="020B0604020202020204" pitchFamily="34" charset="0"/>
                          <a:cs typeface="Arial" panose="020B0604020202020204" pitchFamily="34" charset="0"/>
                        </a:rPr>
                        <a:t>1 Course</a:t>
                      </a:r>
                    </a:p>
                  </a:txBody>
                  <a:tcPr marL="185310" marR="185310" marT="92655" marB="92655"/>
                </a:tc>
                <a:extLst>
                  <a:ext uri="{0D108BD9-81ED-4DB2-BD59-A6C34878D82A}">
                    <a16:rowId xmlns:a16="http://schemas.microsoft.com/office/drawing/2014/main" val="3492697556"/>
                  </a:ext>
                </a:extLst>
              </a:tr>
              <a:tr h="312061">
                <a:tc>
                  <a:txBody>
                    <a:bodyPr/>
                    <a:lstStyle/>
                    <a:p>
                      <a:endParaRPr lang="en-US" sz="1200">
                        <a:latin typeface="Arial" panose="020B0604020202020204" pitchFamily="34" charset="0"/>
                        <a:cs typeface="Arial" panose="020B0604020202020204" pitchFamily="34" charset="0"/>
                      </a:endParaRPr>
                    </a:p>
                  </a:txBody>
                  <a:tcPr marL="185310" marR="185310" marT="92655" marB="92655"/>
                </a:tc>
                <a:tc>
                  <a:txBody>
                    <a:bodyPr/>
                    <a:lstStyle/>
                    <a:p>
                      <a:pPr algn="l"/>
                      <a:r>
                        <a:rPr lang="en-US" sz="1200" dirty="0">
                          <a:latin typeface="Arial" panose="020B0604020202020204" pitchFamily="34" charset="0"/>
                          <a:cs typeface="Arial" panose="020B0604020202020204" pitchFamily="34" charset="0"/>
                        </a:rPr>
                        <a:t>Individuals and Civic Life</a:t>
                      </a:r>
                    </a:p>
                  </a:txBody>
                  <a:tcPr marL="185310" marR="185310" marT="92655" marB="92655"/>
                </a:tc>
                <a:tc>
                  <a:txBody>
                    <a:bodyPr/>
                    <a:lstStyle/>
                    <a:p>
                      <a:r>
                        <a:rPr lang="en-US" sz="1200">
                          <a:latin typeface="Arial" panose="020B0604020202020204" pitchFamily="34" charset="0"/>
                          <a:cs typeface="Arial" panose="020B0604020202020204" pitchFamily="34" charset="0"/>
                        </a:rPr>
                        <a:t>1 Course</a:t>
                      </a:r>
                    </a:p>
                  </a:txBody>
                  <a:tcPr marL="185310" marR="185310" marT="92655" marB="92655"/>
                </a:tc>
                <a:extLst>
                  <a:ext uri="{0D108BD9-81ED-4DB2-BD59-A6C34878D82A}">
                    <a16:rowId xmlns:a16="http://schemas.microsoft.com/office/drawing/2014/main" val="3960933883"/>
                  </a:ext>
                </a:extLst>
              </a:tr>
              <a:tr h="312061">
                <a:tc>
                  <a:txBody>
                    <a:bodyPr/>
                    <a:lstStyle/>
                    <a:p>
                      <a:r>
                        <a:rPr lang="en-US" sz="1200">
                          <a:latin typeface="Arial" panose="020B0604020202020204" pitchFamily="34" charset="0"/>
                          <a:cs typeface="Arial" panose="020B0604020202020204" pitchFamily="34" charset="0"/>
                        </a:rPr>
                        <a:t>Group 2</a:t>
                      </a:r>
                    </a:p>
                  </a:txBody>
                  <a:tcPr marL="185310" marR="185310" marT="92655" marB="92655"/>
                </a:tc>
                <a:tc>
                  <a:txBody>
                    <a:bodyPr/>
                    <a:lstStyle/>
                    <a:p>
                      <a:pPr algn="l"/>
                      <a:r>
                        <a:rPr lang="en-US" sz="1200" dirty="0">
                          <a:latin typeface="Arial" panose="020B0604020202020204" pitchFamily="34" charset="0"/>
                          <a:cs typeface="Arial" panose="020B0604020202020204" pitchFamily="34" charset="0"/>
                        </a:rPr>
                        <a:t>Fine Arts</a:t>
                      </a:r>
                    </a:p>
                  </a:txBody>
                  <a:tcPr marL="185310" marR="185310" marT="92655" marB="92655"/>
                </a:tc>
                <a:tc>
                  <a:txBody>
                    <a:bodyPr/>
                    <a:lstStyle/>
                    <a:p>
                      <a:r>
                        <a:rPr lang="en-US" sz="1200">
                          <a:latin typeface="Arial" panose="020B0604020202020204" pitchFamily="34" charset="0"/>
                          <a:cs typeface="Arial" panose="020B0604020202020204" pitchFamily="34" charset="0"/>
                        </a:rPr>
                        <a:t>1 Course</a:t>
                      </a:r>
                    </a:p>
                  </a:txBody>
                  <a:tcPr marL="185310" marR="185310" marT="92655" marB="92655"/>
                </a:tc>
                <a:extLst>
                  <a:ext uri="{0D108BD9-81ED-4DB2-BD59-A6C34878D82A}">
                    <a16:rowId xmlns:a16="http://schemas.microsoft.com/office/drawing/2014/main" val="146329896"/>
                  </a:ext>
                </a:extLst>
              </a:tr>
              <a:tr h="312061">
                <a:tc>
                  <a:txBody>
                    <a:bodyPr/>
                    <a:lstStyle/>
                    <a:p>
                      <a:endParaRPr lang="en-US" sz="1200">
                        <a:latin typeface="Arial" panose="020B0604020202020204" pitchFamily="34" charset="0"/>
                        <a:cs typeface="Arial" panose="020B0604020202020204" pitchFamily="34" charset="0"/>
                      </a:endParaRPr>
                    </a:p>
                  </a:txBody>
                  <a:tcPr marL="185310" marR="185310" marT="92655" marB="92655"/>
                </a:tc>
                <a:tc>
                  <a:txBody>
                    <a:bodyPr/>
                    <a:lstStyle/>
                    <a:p>
                      <a:pPr algn="l"/>
                      <a:r>
                        <a:rPr lang="en-US" sz="1200">
                          <a:latin typeface="Arial" panose="020B0604020202020204" pitchFamily="34" charset="0"/>
                          <a:cs typeface="Arial" panose="020B0604020202020204" pitchFamily="34" charset="0"/>
                        </a:rPr>
                        <a:t>Humanities</a:t>
                      </a:r>
                    </a:p>
                  </a:txBody>
                  <a:tcPr marL="185310" marR="185310" marT="92655" marB="92655"/>
                </a:tc>
                <a:tc>
                  <a:txBody>
                    <a:bodyPr/>
                    <a:lstStyle/>
                    <a:p>
                      <a:r>
                        <a:rPr lang="en-US" sz="1200">
                          <a:latin typeface="Arial" panose="020B0604020202020204" pitchFamily="34" charset="0"/>
                          <a:cs typeface="Arial" panose="020B0604020202020204" pitchFamily="34" charset="0"/>
                        </a:rPr>
                        <a:t>1 Course</a:t>
                      </a:r>
                    </a:p>
                  </a:txBody>
                  <a:tcPr marL="185310" marR="185310" marT="92655" marB="92655"/>
                </a:tc>
                <a:extLst>
                  <a:ext uri="{0D108BD9-81ED-4DB2-BD59-A6C34878D82A}">
                    <a16:rowId xmlns:a16="http://schemas.microsoft.com/office/drawing/2014/main" val="801992039"/>
                  </a:ext>
                </a:extLst>
              </a:tr>
              <a:tr h="312061">
                <a:tc>
                  <a:txBody>
                    <a:bodyPr/>
                    <a:lstStyle/>
                    <a:p>
                      <a:endParaRPr lang="en-US" sz="1200">
                        <a:latin typeface="Arial" panose="020B0604020202020204" pitchFamily="34" charset="0"/>
                        <a:cs typeface="Arial" panose="020B0604020202020204" pitchFamily="34" charset="0"/>
                      </a:endParaRPr>
                    </a:p>
                  </a:txBody>
                  <a:tcPr marL="185310" marR="185310" marT="92655" marB="92655"/>
                </a:tc>
                <a:tc>
                  <a:txBody>
                    <a:bodyPr/>
                    <a:lstStyle/>
                    <a:p>
                      <a:pPr algn="l"/>
                      <a:r>
                        <a:rPr lang="en-US" sz="1200" dirty="0">
                          <a:latin typeface="Arial" panose="020B0604020202020204" pitchFamily="34" charset="0"/>
                          <a:cs typeface="Arial" panose="020B0604020202020204" pitchFamily="34" charset="0"/>
                        </a:rPr>
                        <a:t>Language in the Humanities</a:t>
                      </a:r>
                    </a:p>
                  </a:txBody>
                  <a:tcPr marL="185310" marR="185310" marT="92655" marB="92655"/>
                </a:tc>
                <a:tc>
                  <a:txBody>
                    <a:bodyPr/>
                    <a:lstStyle/>
                    <a:p>
                      <a:r>
                        <a:rPr lang="en-US" sz="1200">
                          <a:latin typeface="Arial" panose="020B0604020202020204" pitchFamily="34" charset="0"/>
                          <a:cs typeface="Arial" panose="020B0604020202020204" pitchFamily="34" charset="0"/>
                        </a:rPr>
                        <a:t>1 Course</a:t>
                      </a:r>
                    </a:p>
                  </a:txBody>
                  <a:tcPr marL="185310" marR="185310" marT="92655" marB="92655"/>
                </a:tc>
                <a:extLst>
                  <a:ext uri="{0D108BD9-81ED-4DB2-BD59-A6C34878D82A}">
                    <a16:rowId xmlns:a16="http://schemas.microsoft.com/office/drawing/2014/main" val="1761663066"/>
                  </a:ext>
                </a:extLst>
              </a:tr>
              <a:tr h="312061">
                <a:tc>
                  <a:txBody>
                    <a:bodyPr/>
                    <a:lstStyle/>
                    <a:p>
                      <a:endParaRPr lang="en-US" sz="1200">
                        <a:latin typeface="Arial" panose="020B0604020202020204" pitchFamily="34" charset="0"/>
                        <a:cs typeface="Arial" panose="020B0604020202020204" pitchFamily="34" charset="0"/>
                      </a:endParaRPr>
                    </a:p>
                  </a:txBody>
                  <a:tcPr marL="185310" marR="185310" marT="92655" marB="92655"/>
                </a:tc>
                <a:tc>
                  <a:txBody>
                    <a:bodyPr/>
                    <a:lstStyle/>
                    <a:p>
                      <a:pPr algn="l"/>
                      <a:r>
                        <a:rPr lang="en-US" sz="1200">
                          <a:latin typeface="Arial" panose="020B0604020202020204" pitchFamily="34" charset="0"/>
                          <a:cs typeface="Arial" panose="020B0604020202020204" pitchFamily="34" charset="0"/>
                        </a:rPr>
                        <a:t>Quantitative Reasoning</a:t>
                      </a:r>
                    </a:p>
                  </a:txBody>
                  <a:tcPr marL="185310" marR="185310" marT="92655" marB="92655"/>
                </a:tc>
                <a:tc>
                  <a:txBody>
                    <a:bodyPr/>
                    <a:lstStyle/>
                    <a:p>
                      <a:r>
                        <a:rPr lang="en-US" sz="1200" dirty="0">
                          <a:latin typeface="Arial" panose="020B0604020202020204" pitchFamily="34" charset="0"/>
                          <a:cs typeface="Arial" panose="020B0604020202020204" pitchFamily="34" charset="0"/>
                        </a:rPr>
                        <a:t>1 Course</a:t>
                      </a:r>
                    </a:p>
                  </a:txBody>
                  <a:tcPr marL="185310" marR="185310" marT="92655" marB="92655"/>
                </a:tc>
                <a:extLst>
                  <a:ext uri="{0D108BD9-81ED-4DB2-BD59-A6C34878D82A}">
                    <a16:rowId xmlns:a16="http://schemas.microsoft.com/office/drawing/2014/main" val="3226304198"/>
                  </a:ext>
                </a:extLst>
              </a:tr>
              <a:tr h="312061">
                <a:tc>
                  <a:txBody>
                    <a:bodyPr/>
                    <a:lstStyle/>
                    <a:p>
                      <a:endParaRPr lang="en-US" sz="1200">
                        <a:latin typeface="Arial" panose="020B0604020202020204" pitchFamily="34" charset="0"/>
                        <a:cs typeface="Arial" panose="020B0604020202020204" pitchFamily="34" charset="0"/>
                      </a:endParaRPr>
                    </a:p>
                  </a:txBody>
                  <a:tcPr marL="185310" marR="185310" marT="92655" marB="92655"/>
                </a:tc>
                <a:tc>
                  <a:txBody>
                    <a:bodyPr/>
                    <a:lstStyle/>
                    <a:p>
                      <a:pPr algn="l"/>
                      <a:r>
                        <a:rPr lang="en-US" sz="1200" dirty="0">
                          <a:latin typeface="Arial" panose="020B0604020202020204" pitchFamily="34" charset="0"/>
                          <a:cs typeface="Arial" panose="020B0604020202020204" pitchFamily="34" charset="0"/>
                        </a:rPr>
                        <a:t>Science, Math, and Technology</a:t>
                      </a:r>
                    </a:p>
                  </a:txBody>
                  <a:tcPr marL="185310" marR="185310" marT="92655" marB="92655"/>
                </a:tc>
                <a:tc>
                  <a:txBody>
                    <a:bodyPr/>
                    <a:lstStyle/>
                    <a:p>
                      <a:r>
                        <a:rPr lang="en-US" sz="1200" dirty="0">
                          <a:latin typeface="Arial" panose="020B0604020202020204" pitchFamily="34" charset="0"/>
                          <a:cs typeface="Arial" panose="020B0604020202020204" pitchFamily="34" charset="0"/>
                        </a:rPr>
                        <a:t>1 Course</a:t>
                      </a:r>
                    </a:p>
                  </a:txBody>
                  <a:tcPr marL="185310" marR="185310" marT="92655" marB="92655"/>
                </a:tc>
                <a:extLst>
                  <a:ext uri="{0D108BD9-81ED-4DB2-BD59-A6C34878D82A}">
                    <a16:rowId xmlns:a16="http://schemas.microsoft.com/office/drawing/2014/main" val="396805469"/>
                  </a:ext>
                </a:extLst>
              </a:tr>
              <a:tr h="312061">
                <a:tc>
                  <a:txBody>
                    <a:bodyPr/>
                    <a:lstStyle/>
                    <a:p>
                      <a:endParaRPr lang="en-US" sz="1200">
                        <a:latin typeface="Arial" panose="020B0604020202020204" pitchFamily="34" charset="0"/>
                        <a:cs typeface="Arial" panose="020B0604020202020204" pitchFamily="34" charset="0"/>
                      </a:endParaRPr>
                    </a:p>
                  </a:txBody>
                  <a:tcPr marL="185310" marR="185310" marT="92655" marB="92655"/>
                </a:tc>
                <a:tc>
                  <a:txBody>
                    <a:bodyPr/>
                    <a:lstStyle/>
                    <a:p>
                      <a:pPr algn="l"/>
                      <a:r>
                        <a:rPr lang="en-US" sz="1200">
                          <a:latin typeface="Arial" panose="020B0604020202020204" pitchFamily="34" charset="0"/>
                          <a:cs typeface="Arial" panose="020B0604020202020204" pitchFamily="34" charset="0"/>
                        </a:rPr>
                        <a:t>Social Science</a:t>
                      </a:r>
                    </a:p>
                  </a:txBody>
                  <a:tcPr marL="185310" marR="185310" marT="92655" marB="92655"/>
                </a:tc>
                <a:tc>
                  <a:txBody>
                    <a:bodyPr/>
                    <a:lstStyle/>
                    <a:p>
                      <a:r>
                        <a:rPr lang="en-US" sz="1200" dirty="0">
                          <a:latin typeface="Arial" panose="020B0604020202020204" pitchFamily="34" charset="0"/>
                          <a:cs typeface="Arial" panose="020B0604020202020204" pitchFamily="34" charset="0"/>
                        </a:rPr>
                        <a:t>1 Course</a:t>
                      </a:r>
                    </a:p>
                  </a:txBody>
                  <a:tcPr marL="185310" marR="185310" marT="92655" marB="92655"/>
                </a:tc>
                <a:extLst>
                  <a:ext uri="{0D108BD9-81ED-4DB2-BD59-A6C34878D82A}">
                    <a16:rowId xmlns:a16="http://schemas.microsoft.com/office/drawing/2014/main" val="146551520"/>
                  </a:ext>
                </a:extLst>
              </a:tr>
              <a:tr h="312061">
                <a:tc>
                  <a:txBody>
                    <a:bodyPr/>
                    <a:lstStyle/>
                    <a:p>
                      <a:r>
                        <a:rPr lang="en-US" sz="1200">
                          <a:latin typeface="Arial" panose="020B0604020202020204" pitchFamily="34" charset="0"/>
                          <a:cs typeface="Arial" panose="020B0604020202020204" pitchFamily="34" charset="0"/>
                        </a:rPr>
                        <a:t>Totals</a:t>
                      </a:r>
                    </a:p>
                  </a:txBody>
                  <a:tcPr marL="185310" marR="185310" marT="92655" marB="92655"/>
                </a:tc>
                <a:tc>
                  <a:txBody>
                    <a:bodyPr/>
                    <a:lstStyle/>
                    <a:p>
                      <a:r>
                        <a:rPr lang="en-US" sz="1200" b="1" dirty="0">
                          <a:solidFill>
                            <a:srgbClr val="C00000"/>
                          </a:solidFill>
                          <a:latin typeface="Arial" panose="020B0604020202020204" pitchFamily="34" charset="0"/>
                          <a:cs typeface="Arial" panose="020B0604020202020204" pitchFamily="34" charset="0"/>
                        </a:rPr>
                        <a:t>11 Categories (13 courses)</a:t>
                      </a:r>
                    </a:p>
                  </a:txBody>
                  <a:tcPr marL="185310" marR="185310" marT="92655" marB="92655"/>
                </a:tc>
                <a:tc>
                  <a:txBody>
                    <a:bodyPr/>
                    <a:lstStyle/>
                    <a:p>
                      <a:r>
                        <a:rPr lang="en-US" sz="1200" b="1" dirty="0">
                          <a:solidFill>
                            <a:srgbClr val="C00000"/>
                          </a:solidFill>
                          <a:latin typeface="Arial" panose="020B0604020202020204" pitchFamily="34" charset="0"/>
                          <a:cs typeface="Arial" panose="020B0604020202020204" pitchFamily="34" charset="0"/>
                        </a:rPr>
                        <a:t>39 Credit Hours</a:t>
                      </a:r>
                    </a:p>
                  </a:txBody>
                  <a:tcPr marL="185310" marR="185310" marT="92655" marB="92655"/>
                </a:tc>
                <a:extLst>
                  <a:ext uri="{0D108BD9-81ED-4DB2-BD59-A6C34878D82A}">
                    <a16:rowId xmlns:a16="http://schemas.microsoft.com/office/drawing/2014/main" val="704882230"/>
                  </a:ext>
                </a:extLst>
              </a:tr>
            </a:tbl>
          </a:graphicData>
        </a:graphic>
      </p:graphicFrame>
    </p:spTree>
    <p:extLst>
      <p:ext uri="{BB962C8B-B14F-4D97-AF65-F5344CB8AC3E}">
        <p14:creationId xmlns:p14="http://schemas.microsoft.com/office/powerpoint/2010/main" val="30013867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94A9FA-E19F-1CDC-9A5D-08A42125F9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0CB0F8E-7BEA-E693-7416-DFDBBE0247D4}"/>
              </a:ext>
            </a:extLst>
          </p:cNvPr>
          <p:cNvSpPr>
            <a:spLocks noGrp="1"/>
          </p:cNvSpPr>
          <p:nvPr>
            <p:ph type="title"/>
          </p:nvPr>
        </p:nvSpPr>
        <p:spPr>
          <a:xfrm>
            <a:off x="2057072" y="274637"/>
            <a:ext cx="6629728" cy="531192"/>
          </a:xfrm>
        </p:spPr>
        <p:txBody>
          <a:bodyPr/>
          <a:lstStyle/>
          <a:p>
            <a:r>
              <a:rPr lang="en-US" sz="2000" dirty="0"/>
              <a:t>Table 3. Category Exemptions and Double Dip</a:t>
            </a:r>
          </a:p>
        </p:txBody>
      </p:sp>
      <p:graphicFrame>
        <p:nvGraphicFramePr>
          <p:cNvPr id="6" name="Table 5">
            <a:extLst>
              <a:ext uri="{FF2B5EF4-FFF2-40B4-BE49-F238E27FC236}">
                <a16:creationId xmlns:a16="http://schemas.microsoft.com/office/drawing/2014/main" id="{C0FBF28C-17B9-B6D2-012B-B5D9CF543A58}"/>
              </a:ext>
            </a:extLst>
          </p:cNvPr>
          <p:cNvGraphicFramePr>
            <a:graphicFrameLocks noGrp="1"/>
          </p:cNvGraphicFramePr>
          <p:nvPr>
            <p:extLst>
              <p:ext uri="{D42A27DB-BD31-4B8C-83A1-F6EECF244321}">
                <p14:modId xmlns:p14="http://schemas.microsoft.com/office/powerpoint/2010/main" val="3800210856"/>
              </p:ext>
            </p:extLst>
          </p:nvPr>
        </p:nvGraphicFramePr>
        <p:xfrm>
          <a:off x="2140688" y="1126842"/>
          <a:ext cx="6322828" cy="3292252"/>
        </p:xfrm>
        <a:graphic>
          <a:graphicData uri="http://schemas.openxmlformats.org/drawingml/2006/table">
            <a:tbl>
              <a:tblPr firstRow="1" bandRow="1">
                <a:tableStyleId>{74C1A8A3-306A-4EB7-A6B1-4F7E0EB9C5D6}</a:tableStyleId>
              </a:tblPr>
              <a:tblGrid>
                <a:gridCol w="3001174">
                  <a:extLst>
                    <a:ext uri="{9D8B030D-6E8A-4147-A177-3AD203B41FA5}">
                      <a16:colId xmlns:a16="http://schemas.microsoft.com/office/drawing/2014/main" val="4079808038"/>
                    </a:ext>
                  </a:extLst>
                </a:gridCol>
                <a:gridCol w="1660827">
                  <a:extLst>
                    <a:ext uri="{9D8B030D-6E8A-4147-A177-3AD203B41FA5}">
                      <a16:colId xmlns:a16="http://schemas.microsoft.com/office/drawing/2014/main" val="2038335430"/>
                    </a:ext>
                  </a:extLst>
                </a:gridCol>
                <a:gridCol w="1660827">
                  <a:extLst>
                    <a:ext uri="{9D8B030D-6E8A-4147-A177-3AD203B41FA5}">
                      <a16:colId xmlns:a16="http://schemas.microsoft.com/office/drawing/2014/main" val="1178804195"/>
                    </a:ext>
                  </a:extLst>
                </a:gridCol>
              </a:tblGrid>
              <a:tr h="532642">
                <a:tc>
                  <a:txBody>
                    <a:bodyPr/>
                    <a:lstStyle/>
                    <a:p>
                      <a:pPr algn="l"/>
                      <a:endParaRPr lang="en-US" sz="1000" dirty="0">
                        <a:latin typeface="Arial" panose="020B0604020202020204" pitchFamily="34" charset="0"/>
                        <a:cs typeface="Arial" panose="020B0604020202020204" pitchFamily="34" charset="0"/>
                      </a:endParaRPr>
                    </a:p>
                  </a:txBody>
                  <a:tcPr marL="185310" marR="185310" marT="92655" marB="92655" anchor="ctr">
                    <a:solidFill>
                      <a:srgbClr val="B51600"/>
                    </a:solidFill>
                  </a:tcPr>
                </a:tc>
                <a:tc>
                  <a:txBody>
                    <a:bodyPr/>
                    <a:lstStyle/>
                    <a:p>
                      <a:pPr algn="ctr"/>
                      <a:r>
                        <a:rPr lang="en-US" sz="1000" dirty="0">
                          <a:latin typeface="Arial" panose="020B0604020202020204" pitchFamily="34" charset="0"/>
                          <a:cs typeface="Arial" panose="020B0604020202020204" pitchFamily="34" charset="0"/>
                        </a:rPr>
                        <a:t>Number</a:t>
                      </a:r>
                    </a:p>
                  </a:txBody>
                  <a:tcPr marL="185310" marR="185310" marT="92655" marB="92655" anchor="ctr">
                    <a:solidFill>
                      <a:srgbClr val="B51600"/>
                    </a:solidFill>
                  </a:tcPr>
                </a:tc>
                <a:tc>
                  <a:txBody>
                    <a:bodyPr/>
                    <a:lstStyle/>
                    <a:p>
                      <a:pPr algn="ctr"/>
                      <a:r>
                        <a:rPr lang="en-US" sz="1000" dirty="0">
                          <a:latin typeface="Arial" panose="020B0604020202020204" pitchFamily="34" charset="0"/>
                          <a:cs typeface="Arial" panose="020B0604020202020204" pitchFamily="34" charset="0"/>
                        </a:rPr>
                        <a:t>Percent</a:t>
                      </a:r>
                    </a:p>
                  </a:txBody>
                  <a:tcPr marL="185310" marR="185310" marT="92655" marB="92655" anchor="ctr">
                    <a:solidFill>
                      <a:srgbClr val="B51600"/>
                    </a:solidFill>
                  </a:tcPr>
                </a:tc>
                <a:extLst>
                  <a:ext uri="{0D108BD9-81ED-4DB2-BD59-A6C34878D82A}">
                    <a16:rowId xmlns:a16="http://schemas.microsoft.com/office/drawing/2014/main" val="3129584166"/>
                  </a:ext>
                </a:extLst>
              </a:tr>
              <a:tr h="355878">
                <a:tc>
                  <a:txBody>
                    <a:bodyPr/>
                    <a:lstStyle/>
                    <a:p>
                      <a:pPr marL="0" marR="0" algn="l">
                        <a:lnSpc>
                          <a:spcPct val="107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majors</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177</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100%</a:t>
                      </a:r>
                    </a:p>
                  </a:txBody>
                  <a:tcPr marL="185310" marR="185310" marT="92655" marB="92655"/>
                </a:tc>
                <a:extLst>
                  <a:ext uri="{0D108BD9-81ED-4DB2-BD59-A6C34878D82A}">
                    <a16:rowId xmlns:a16="http://schemas.microsoft.com/office/drawing/2014/main" val="2809762043"/>
                  </a:ext>
                </a:extLst>
              </a:tr>
              <a:tr h="355878">
                <a:tc>
                  <a:txBody>
                    <a:bodyPr/>
                    <a:lstStyle/>
                    <a:p>
                      <a:pPr algn="l"/>
                      <a:r>
                        <a:rPr lang="en-US" sz="1000" dirty="0">
                          <a:latin typeface="Arial" panose="020B0604020202020204" pitchFamily="34" charset="0"/>
                          <a:cs typeface="Arial" panose="020B0604020202020204" pitchFamily="34" charset="0"/>
                        </a:rPr>
                        <a:t>Majors with category exemption</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153</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86.4%</a:t>
                      </a:r>
                    </a:p>
                  </a:txBody>
                  <a:tcPr marL="185310" marR="185310" marT="92655" marB="92655"/>
                </a:tc>
                <a:extLst>
                  <a:ext uri="{0D108BD9-81ED-4DB2-BD59-A6C34878D82A}">
                    <a16:rowId xmlns:a16="http://schemas.microsoft.com/office/drawing/2014/main" val="4146341851"/>
                  </a:ext>
                </a:extLst>
              </a:tr>
              <a:tr h="355878">
                <a:tc>
                  <a:txBody>
                    <a:bodyPr/>
                    <a:lstStyle/>
                    <a:p>
                      <a:pPr algn="l"/>
                      <a:r>
                        <a:rPr lang="en-US" sz="1000" dirty="0">
                          <a:latin typeface="Arial" panose="020B0604020202020204" pitchFamily="34" charset="0"/>
                          <a:cs typeface="Arial" panose="020B0604020202020204" pitchFamily="34" charset="0"/>
                        </a:rPr>
                        <a:t>Majors with double dips</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119</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67.2%</a:t>
                      </a:r>
                    </a:p>
                  </a:txBody>
                  <a:tcPr marL="185310" marR="185310" marT="92655" marB="92655"/>
                </a:tc>
                <a:extLst>
                  <a:ext uri="{0D108BD9-81ED-4DB2-BD59-A6C34878D82A}">
                    <a16:rowId xmlns:a16="http://schemas.microsoft.com/office/drawing/2014/main" val="4012897923"/>
                  </a:ext>
                </a:extLst>
              </a:tr>
              <a:tr h="355878">
                <a:tc>
                  <a:txBody>
                    <a:bodyPr/>
                    <a:lstStyle/>
                    <a:p>
                      <a:pPr algn="l"/>
                      <a:r>
                        <a:rPr lang="en-US" sz="1000" dirty="0">
                          <a:latin typeface="Arial" panose="020B0604020202020204" pitchFamily="34" charset="0"/>
                          <a:cs typeface="Arial" panose="020B0604020202020204" pitchFamily="34" charset="0"/>
                        </a:rPr>
                        <a:t>Majors with both category exemption and double dip</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102</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57.6%</a:t>
                      </a:r>
                    </a:p>
                  </a:txBody>
                  <a:tcPr marL="185310" marR="185310" marT="92655" marB="92655"/>
                </a:tc>
                <a:extLst>
                  <a:ext uri="{0D108BD9-81ED-4DB2-BD59-A6C34878D82A}">
                    <a16:rowId xmlns:a16="http://schemas.microsoft.com/office/drawing/2014/main" val="3492697556"/>
                  </a:ext>
                </a:extLst>
              </a:tr>
              <a:tr h="355878">
                <a:tc>
                  <a:txBody>
                    <a:bodyPr/>
                    <a:lstStyle/>
                    <a:p>
                      <a:pPr algn="l"/>
                      <a:r>
                        <a:rPr lang="en-US" sz="1000" dirty="0">
                          <a:latin typeface="Arial" panose="020B0604020202020204" pitchFamily="34" charset="0"/>
                          <a:cs typeface="Arial" panose="020B0604020202020204" pitchFamily="34" charset="0"/>
                        </a:rPr>
                        <a:t>Range of double dipped courses per major</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1-8</a:t>
                      </a:r>
                    </a:p>
                  </a:txBody>
                  <a:tcPr marL="185310" marR="185310" marT="92655" marB="92655"/>
                </a:tc>
                <a:tc>
                  <a:txBody>
                    <a:bodyPr/>
                    <a:lstStyle/>
                    <a:p>
                      <a:pPr algn="ctr"/>
                      <a:endParaRPr lang="en-US" sz="1000" dirty="0">
                        <a:latin typeface="Arial" panose="020B0604020202020204" pitchFamily="34" charset="0"/>
                        <a:cs typeface="Arial" panose="020B0604020202020204" pitchFamily="34" charset="0"/>
                      </a:endParaRPr>
                    </a:p>
                  </a:txBody>
                  <a:tcPr marL="185310" marR="185310" marT="92655" marB="92655"/>
                </a:tc>
                <a:extLst>
                  <a:ext uri="{0D108BD9-81ED-4DB2-BD59-A6C34878D82A}">
                    <a16:rowId xmlns:a16="http://schemas.microsoft.com/office/drawing/2014/main" val="3960933883"/>
                  </a:ext>
                </a:extLst>
              </a:tr>
              <a:tr h="355878">
                <a:tc>
                  <a:txBody>
                    <a:bodyPr/>
                    <a:lstStyle/>
                    <a:p>
                      <a:pPr algn="l"/>
                      <a:r>
                        <a:rPr lang="en-US" sz="1000" dirty="0">
                          <a:latin typeface="Arial" panose="020B0604020202020204" pitchFamily="34" charset="0"/>
                          <a:cs typeface="Arial" panose="020B0604020202020204" pitchFamily="34" charset="0"/>
                        </a:rPr>
                        <a:t>Majors requiring 39 credit hours of general education</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2</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1.1%</a:t>
                      </a:r>
                    </a:p>
                  </a:txBody>
                  <a:tcPr marL="185310" marR="185310" marT="92655" marB="92655"/>
                </a:tc>
                <a:extLst>
                  <a:ext uri="{0D108BD9-81ED-4DB2-BD59-A6C34878D82A}">
                    <a16:rowId xmlns:a16="http://schemas.microsoft.com/office/drawing/2014/main" val="146329896"/>
                  </a:ext>
                </a:extLst>
              </a:tr>
              <a:tr h="355878">
                <a:tc>
                  <a:txBody>
                    <a:bodyPr/>
                    <a:lstStyle/>
                    <a:p>
                      <a:pPr algn="l"/>
                      <a:r>
                        <a:rPr lang="en-US" sz="1000" dirty="0">
                          <a:latin typeface="Arial" panose="020B0604020202020204" pitchFamily="34" charset="0"/>
                          <a:cs typeface="Arial" panose="020B0604020202020204" pitchFamily="34" charset="0"/>
                        </a:rPr>
                        <a:t>Majors requiring a specific math course</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74</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41.8%</a:t>
                      </a:r>
                    </a:p>
                  </a:txBody>
                  <a:tcPr marL="185310" marR="185310" marT="92655" marB="92655"/>
                </a:tc>
                <a:extLst>
                  <a:ext uri="{0D108BD9-81ED-4DB2-BD59-A6C34878D82A}">
                    <a16:rowId xmlns:a16="http://schemas.microsoft.com/office/drawing/2014/main" val="801992039"/>
                  </a:ext>
                </a:extLst>
              </a:tr>
            </a:tbl>
          </a:graphicData>
        </a:graphic>
      </p:graphicFrame>
    </p:spTree>
    <p:extLst>
      <p:ext uri="{BB962C8B-B14F-4D97-AF65-F5344CB8AC3E}">
        <p14:creationId xmlns:p14="http://schemas.microsoft.com/office/powerpoint/2010/main" val="15855037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46BC2-1719-111D-765C-440B70D24D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10EA8C-C3DA-207B-5C5F-B0D805F89DF8}"/>
              </a:ext>
            </a:extLst>
          </p:cNvPr>
          <p:cNvSpPr>
            <a:spLocks noGrp="1"/>
          </p:cNvSpPr>
          <p:nvPr>
            <p:ph type="title"/>
          </p:nvPr>
        </p:nvSpPr>
        <p:spPr>
          <a:xfrm>
            <a:off x="2057072" y="274637"/>
            <a:ext cx="6629728" cy="531192"/>
          </a:xfrm>
        </p:spPr>
        <p:txBody>
          <a:bodyPr/>
          <a:lstStyle/>
          <a:p>
            <a:r>
              <a:rPr lang="en-US" sz="2000" dirty="0"/>
              <a:t>Table 4. Number of Gen Ed Courses by College</a:t>
            </a:r>
          </a:p>
        </p:txBody>
      </p:sp>
      <p:graphicFrame>
        <p:nvGraphicFramePr>
          <p:cNvPr id="6" name="Table 5">
            <a:extLst>
              <a:ext uri="{FF2B5EF4-FFF2-40B4-BE49-F238E27FC236}">
                <a16:creationId xmlns:a16="http://schemas.microsoft.com/office/drawing/2014/main" id="{1F323D1A-392C-94AD-4194-0729BE21EB0B}"/>
              </a:ext>
            </a:extLst>
          </p:cNvPr>
          <p:cNvGraphicFramePr>
            <a:graphicFrameLocks noGrp="1"/>
          </p:cNvGraphicFramePr>
          <p:nvPr>
            <p:extLst>
              <p:ext uri="{D42A27DB-BD31-4B8C-83A1-F6EECF244321}">
                <p14:modId xmlns:p14="http://schemas.microsoft.com/office/powerpoint/2010/main" val="9995263"/>
              </p:ext>
            </p:extLst>
          </p:nvPr>
        </p:nvGraphicFramePr>
        <p:xfrm>
          <a:off x="2140688" y="1126842"/>
          <a:ext cx="6322828" cy="3379666"/>
        </p:xfrm>
        <a:graphic>
          <a:graphicData uri="http://schemas.openxmlformats.org/drawingml/2006/table">
            <a:tbl>
              <a:tblPr firstRow="1" bandRow="1">
                <a:tableStyleId>{74C1A8A3-306A-4EB7-A6B1-4F7E0EB9C5D6}</a:tableStyleId>
              </a:tblPr>
              <a:tblGrid>
                <a:gridCol w="3001174">
                  <a:extLst>
                    <a:ext uri="{9D8B030D-6E8A-4147-A177-3AD203B41FA5}">
                      <a16:colId xmlns:a16="http://schemas.microsoft.com/office/drawing/2014/main" val="4079808038"/>
                    </a:ext>
                  </a:extLst>
                </a:gridCol>
                <a:gridCol w="1660827">
                  <a:extLst>
                    <a:ext uri="{9D8B030D-6E8A-4147-A177-3AD203B41FA5}">
                      <a16:colId xmlns:a16="http://schemas.microsoft.com/office/drawing/2014/main" val="2038335430"/>
                    </a:ext>
                  </a:extLst>
                </a:gridCol>
                <a:gridCol w="1660827">
                  <a:extLst>
                    <a:ext uri="{9D8B030D-6E8A-4147-A177-3AD203B41FA5}">
                      <a16:colId xmlns:a16="http://schemas.microsoft.com/office/drawing/2014/main" val="1178804195"/>
                    </a:ext>
                  </a:extLst>
                </a:gridCol>
              </a:tblGrid>
              <a:tr h="532642">
                <a:tc>
                  <a:txBody>
                    <a:bodyPr/>
                    <a:lstStyle/>
                    <a:p>
                      <a:pPr algn="l"/>
                      <a:r>
                        <a:rPr lang="en-US" sz="1000" dirty="0">
                          <a:latin typeface="Arial" panose="020B0604020202020204" pitchFamily="34" charset="0"/>
                          <a:cs typeface="Arial" panose="020B0604020202020204" pitchFamily="34" charset="0"/>
                        </a:rPr>
                        <a:t>College/Unit</a:t>
                      </a:r>
                    </a:p>
                  </a:txBody>
                  <a:tcPr marL="185310" marR="185310" marT="92655" marB="92655" anchor="ctr">
                    <a:solidFill>
                      <a:srgbClr val="B51600"/>
                    </a:solidFill>
                  </a:tcPr>
                </a:tc>
                <a:tc>
                  <a:txBody>
                    <a:bodyPr/>
                    <a:lstStyle/>
                    <a:p>
                      <a:pPr algn="ctr"/>
                      <a:r>
                        <a:rPr lang="en-US" sz="1000" dirty="0">
                          <a:latin typeface="Arial" panose="020B0604020202020204" pitchFamily="34" charset="0"/>
                          <a:cs typeface="Arial" panose="020B0604020202020204" pitchFamily="34" charset="0"/>
                        </a:rPr>
                        <a:t>Number</a:t>
                      </a:r>
                    </a:p>
                  </a:txBody>
                  <a:tcPr marL="185310" marR="185310" marT="92655" marB="92655" anchor="ctr">
                    <a:solidFill>
                      <a:srgbClr val="B51600"/>
                    </a:solidFill>
                  </a:tcPr>
                </a:tc>
                <a:tc>
                  <a:txBody>
                    <a:bodyPr/>
                    <a:lstStyle/>
                    <a:p>
                      <a:pPr algn="ctr"/>
                      <a:r>
                        <a:rPr lang="en-US" sz="1000" dirty="0">
                          <a:latin typeface="Arial" panose="020B0604020202020204" pitchFamily="34" charset="0"/>
                          <a:cs typeface="Arial" panose="020B0604020202020204" pitchFamily="34" charset="0"/>
                        </a:rPr>
                        <a:t>Percent</a:t>
                      </a:r>
                    </a:p>
                  </a:txBody>
                  <a:tcPr marL="185310" marR="185310" marT="92655" marB="92655" anchor="ctr">
                    <a:solidFill>
                      <a:srgbClr val="B51600"/>
                    </a:solidFill>
                  </a:tcPr>
                </a:tc>
                <a:extLst>
                  <a:ext uri="{0D108BD9-81ED-4DB2-BD59-A6C34878D82A}">
                    <a16:rowId xmlns:a16="http://schemas.microsoft.com/office/drawing/2014/main" val="3129584166"/>
                  </a:ext>
                </a:extLst>
              </a:tr>
              <a:tr h="355878">
                <a:tc>
                  <a:txBody>
                    <a:bodyPr/>
                    <a:lstStyle/>
                    <a:p>
                      <a:pPr marL="0" marR="0" algn="l">
                        <a:lnSpc>
                          <a:spcPct val="107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College of Applied Science and Technology</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15</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6.7%</a:t>
                      </a:r>
                    </a:p>
                  </a:txBody>
                  <a:tcPr marL="185310" marR="185310" marT="92655" marB="92655"/>
                </a:tc>
                <a:extLst>
                  <a:ext uri="{0D108BD9-81ED-4DB2-BD59-A6C34878D82A}">
                    <a16:rowId xmlns:a16="http://schemas.microsoft.com/office/drawing/2014/main" val="2809762043"/>
                  </a:ext>
                </a:extLst>
              </a:tr>
              <a:tr h="355878">
                <a:tc>
                  <a:txBody>
                    <a:bodyPr/>
                    <a:lstStyle/>
                    <a:p>
                      <a:pPr algn="l"/>
                      <a:r>
                        <a:rPr lang="en-US" sz="1000" dirty="0">
                          <a:latin typeface="Arial" panose="020B0604020202020204" pitchFamily="34" charset="0"/>
                          <a:cs typeface="Arial" panose="020B0604020202020204" pitchFamily="34" charset="0"/>
                        </a:rPr>
                        <a:t>College of Arts and Sciences</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126</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56.3%</a:t>
                      </a:r>
                    </a:p>
                  </a:txBody>
                  <a:tcPr marL="185310" marR="185310" marT="92655" marB="92655"/>
                </a:tc>
                <a:extLst>
                  <a:ext uri="{0D108BD9-81ED-4DB2-BD59-A6C34878D82A}">
                    <a16:rowId xmlns:a16="http://schemas.microsoft.com/office/drawing/2014/main" val="4146341851"/>
                  </a:ext>
                </a:extLst>
              </a:tr>
              <a:tr h="355878">
                <a:tc>
                  <a:txBody>
                    <a:bodyPr/>
                    <a:lstStyle/>
                    <a:p>
                      <a:pPr algn="l"/>
                      <a:r>
                        <a:rPr lang="en-US" sz="1000" dirty="0">
                          <a:latin typeface="Arial" panose="020B0604020202020204" pitchFamily="34" charset="0"/>
                          <a:cs typeface="Arial" panose="020B0604020202020204" pitchFamily="34" charset="0"/>
                        </a:rPr>
                        <a:t>College of Business</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2</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0.9%</a:t>
                      </a:r>
                    </a:p>
                  </a:txBody>
                  <a:tcPr marL="185310" marR="185310" marT="92655" marB="92655"/>
                </a:tc>
                <a:extLst>
                  <a:ext uri="{0D108BD9-81ED-4DB2-BD59-A6C34878D82A}">
                    <a16:rowId xmlns:a16="http://schemas.microsoft.com/office/drawing/2014/main" val="4012897923"/>
                  </a:ext>
                </a:extLst>
              </a:tr>
              <a:tr h="355878">
                <a:tc>
                  <a:txBody>
                    <a:bodyPr/>
                    <a:lstStyle/>
                    <a:p>
                      <a:pPr algn="l"/>
                      <a:r>
                        <a:rPr lang="en-US" sz="1000" dirty="0">
                          <a:latin typeface="Arial" panose="020B0604020202020204" pitchFamily="34" charset="0"/>
                          <a:cs typeface="Arial" panose="020B0604020202020204" pitchFamily="34" charset="0"/>
                        </a:rPr>
                        <a:t>College of Education</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2</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0.9%</a:t>
                      </a:r>
                    </a:p>
                  </a:txBody>
                  <a:tcPr marL="185310" marR="185310" marT="92655" marB="92655"/>
                </a:tc>
                <a:extLst>
                  <a:ext uri="{0D108BD9-81ED-4DB2-BD59-A6C34878D82A}">
                    <a16:rowId xmlns:a16="http://schemas.microsoft.com/office/drawing/2014/main" val="3492697556"/>
                  </a:ext>
                </a:extLst>
              </a:tr>
              <a:tr h="355878">
                <a:tc>
                  <a:txBody>
                    <a:bodyPr/>
                    <a:lstStyle/>
                    <a:p>
                      <a:pPr algn="l"/>
                      <a:r>
                        <a:rPr lang="en-US" sz="1000" dirty="0">
                          <a:latin typeface="Arial" panose="020B0604020202020204" pitchFamily="34" charset="0"/>
                          <a:cs typeface="Arial" panose="020B0604020202020204" pitchFamily="34" charset="0"/>
                        </a:rPr>
                        <a:t>Mennonite College of Nursing</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1</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0.4%</a:t>
                      </a:r>
                    </a:p>
                  </a:txBody>
                  <a:tcPr marL="185310" marR="185310" marT="92655" marB="92655"/>
                </a:tc>
                <a:extLst>
                  <a:ext uri="{0D108BD9-81ED-4DB2-BD59-A6C34878D82A}">
                    <a16:rowId xmlns:a16="http://schemas.microsoft.com/office/drawing/2014/main" val="3960933883"/>
                  </a:ext>
                </a:extLst>
              </a:tr>
              <a:tr h="355878">
                <a:tc>
                  <a:txBody>
                    <a:bodyPr/>
                    <a:lstStyle/>
                    <a:p>
                      <a:pPr algn="l"/>
                      <a:r>
                        <a:rPr lang="en-US" sz="1000" dirty="0" err="1">
                          <a:latin typeface="Arial" panose="020B0604020202020204" pitchFamily="34" charset="0"/>
                          <a:cs typeface="Arial" panose="020B0604020202020204" pitchFamily="34" charset="0"/>
                        </a:rPr>
                        <a:t>Wonsook</a:t>
                      </a:r>
                      <a:r>
                        <a:rPr lang="en-US" sz="1000" dirty="0">
                          <a:latin typeface="Arial" panose="020B0604020202020204" pitchFamily="34" charset="0"/>
                          <a:cs typeface="Arial" panose="020B0604020202020204" pitchFamily="34" charset="0"/>
                        </a:rPr>
                        <a:t> Kim College of Fine Arts</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57</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25.4%</a:t>
                      </a:r>
                    </a:p>
                  </a:txBody>
                  <a:tcPr marL="185310" marR="185310" marT="92655" marB="92655"/>
                </a:tc>
                <a:extLst>
                  <a:ext uri="{0D108BD9-81ED-4DB2-BD59-A6C34878D82A}">
                    <a16:rowId xmlns:a16="http://schemas.microsoft.com/office/drawing/2014/main" val="146329896"/>
                  </a:ext>
                </a:extLst>
              </a:tr>
              <a:tr h="355878">
                <a:tc>
                  <a:txBody>
                    <a:bodyPr/>
                    <a:lstStyle/>
                    <a:p>
                      <a:pPr algn="l"/>
                      <a:r>
                        <a:rPr lang="en-US" sz="1000" dirty="0">
                          <a:latin typeface="Arial" panose="020B0604020202020204" pitchFamily="34" charset="0"/>
                          <a:cs typeface="Arial" panose="020B0604020202020204" pitchFamily="34" charset="0"/>
                        </a:rPr>
                        <a:t>Office of the Provost (IDS)</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21</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9.4%</a:t>
                      </a:r>
                    </a:p>
                  </a:txBody>
                  <a:tcPr marL="185310" marR="185310" marT="92655" marB="92655"/>
                </a:tc>
                <a:extLst>
                  <a:ext uri="{0D108BD9-81ED-4DB2-BD59-A6C34878D82A}">
                    <a16:rowId xmlns:a16="http://schemas.microsoft.com/office/drawing/2014/main" val="801992039"/>
                  </a:ext>
                </a:extLst>
              </a:tr>
              <a:tr h="355878">
                <a:tc>
                  <a:txBody>
                    <a:bodyPr/>
                    <a:lstStyle/>
                    <a:p>
                      <a:pPr algn="l"/>
                      <a:r>
                        <a:rPr lang="en-US" sz="1000" b="1" dirty="0">
                          <a:solidFill>
                            <a:srgbClr val="CE1126"/>
                          </a:solidFill>
                          <a:latin typeface="Arial" panose="020B0604020202020204" pitchFamily="34" charset="0"/>
                          <a:cs typeface="Arial" panose="020B0604020202020204" pitchFamily="34" charset="0"/>
                        </a:rPr>
                        <a:t>Total</a:t>
                      </a:r>
                    </a:p>
                  </a:txBody>
                  <a:tcPr marL="185310" marR="185310" marT="92655" marB="92655"/>
                </a:tc>
                <a:tc>
                  <a:txBody>
                    <a:bodyPr/>
                    <a:lstStyle/>
                    <a:p>
                      <a:pPr algn="ctr"/>
                      <a:r>
                        <a:rPr lang="en-US" sz="1000" b="1" dirty="0">
                          <a:solidFill>
                            <a:srgbClr val="CE1126"/>
                          </a:solidFill>
                          <a:latin typeface="Arial" panose="020B0604020202020204" pitchFamily="34" charset="0"/>
                          <a:cs typeface="Arial" panose="020B0604020202020204" pitchFamily="34" charset="0"/>
                        </a:rPr>
                        <a:t>224</a:t>
                      </a:r>
                    </a:p>
                  </a:txBody>
                  <a:tcPr marL="185310" marR="185310" marT="92655" marB="92655"/>
                </a:tc>
                <a:tc>
                  <a:txBody>
                    <a:bodyPr/>
                    <a:lstStyle/>
                    <a:p>
                      <a:pPr algn="ctr"/>
                      <a:r>
                        <a:rPr lang="en-US" sz="1000" b="1" dirty="0">
                          <a:solidFill>
                            <a:srgbClr val="CE1126"/>
                          </a:solidFill>
                          <a:latin typeface="Arial" panose="020B0604020202020204" pitchFamily="34" charset="0"/>
                          <a:cs typeface="Arial" panose="020B0604020202020204" pitchFamily="34" charset="0"/>
                        </a:rPr>
                        <a:t>100%</a:t>
                      </a:r>
                    </a:p>
                  </a:txBody>
                  <a:tcPr marL="185310" marR="185310" marT="92655" marB="92655"/>
                </a:tc>
                <a:extLst>
                  <a:ext uri="{0D108BD9-81ED-4DB2-BD59-A6C34878D82A}">
                    <a16:rowId xmlns:a16="http://schemas.microsoft.com/office/drawing/2014/main" val="509167232"/>
                  </a:ext>
                </a:extLst>
              </a:tr>
            </a:tbl>
          </a:graphicData>
        </a:graphic>
      </p:graphicFrame>
    </p:spTree>
    <p:extLst>
      <p:ext uri="{BB962C8B-B14F-4D97-AF65-F5344CB8AC3E}">
        <p14:creationId xmlns:p14="http://schemas.microsoft.com/office/powerpoint/2010/main" val="40826595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8C58E-AF7C-56DD-108D-5E4771DE19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4671E0-1497-9B3F-B8FF-69BAFD7EFD32}"/>
              </a:ext>
            </a:extLst>
          </p:cNvPr>
          <p:cNvSpPr>
            <a:spLocks noGrp="1"/>
          </p:cNvSpPr>
          <p:nvPr>
            <p:ph type="title"/>
          </p:nvPr>
        </p:nvSpPr>
        <p:spPr>
          <a:xfrm>
            <a:off x="2057072" y="274637"/>
            <a:ext cx="6629728" cy="531192"/>
          </a:xfrm>
        </p:spPr>
        <p:txBody>
          <a:bodyPr/>
          <a:lstStyle/>
          <a:p>
            <a:r>
              <a:rPr lang="en-US" sz="2000" dirty="0"/>
              <a:t>Table 5. Taskforce Benchmark Institutions</a:t>
            </a:r>
          </a:p>
        </p:txBody>
      </p:sp>
      <p:graphicFrame>
        <p:nvGraphicFramePr>
          <p:cNvPr id="6" name="Table 5">
            <a:extLst>
              <a:ext uri="{FF2B5EF4-FFF2-40B4-BE49-F238E27FC236}">
                <a16:creationId xmlns:a16="http://schemas.microsoft.com/office/drawing/2014/main" id="{158E6191-3F75-13C9-4816-89FFBCDBF92A}"/>
              </a:ext>
            </a:extLst>
          </p:cNvPr>
          <p:cNvGraphicFramePr>
            <a:graphicFrameLocks noGrp="1"/>
          </p:cNvGraphicFramePr>
          <p:nvPr>
            <p:extLst>
              <p:ext uri="{D42A27DB-BD31-4B8C-83A1-F6EECF244321}">
                <p14:modId xmlns:p14="http://schemas.microsoft.com/office/powerpoint/2010/main" val="682542029"/>
              </p:ext>
            </p:extLst>
          </p:nvPr>
        </p:nvGraphicFramePr>
        <p:xfrm>
          <a:off x="2057072" y="1122996"/>
          <a:ext cx="6322828" cy="3379666"/>
        </p:xfrm>
        <a:graphic>
          <a:graphicData uri="http://schemas.openxmlformats.org/drawingml/2006/table">
            <a:tbl>
              <a:tblPr firstRow="1" bandRow="1">
                <a:tableStyleId>{74C1A8A3-306A-4EB7-A6B1-4F7E0EB9C5D6}</a:tableStyleId>
              </a:tblPr>
              <a:tblGrid>
                <a:gridCol w="3001174">
                  <a:extLst>
                    <a:ext uri="{9D8B030D-6E8A-4147-A177-3AD203B41FA5}">
                      <a16:colId xmlns:a16="http://schemas.microsoft.com/office/drawing/2014/main" val="4079808038"/>
                    </a:ext>
                  </a:extLst>
                </a:gridCol>
                <a:gridCol w="1660827">
                  <a:extLst>
                    <a:ext uri="{9D8B030D-6E8A-4147-A177-3AD203B41FA5}">
                      <a16:colId xmlns:a16="http://schemas.microsoft.com/office/drawing/2014/main" val="2038335430"/>
                    </a:ext>
                  </a:extLst>
                </a:gridCol>
                <a:gridCol w="1660827">
                  <a:extLst>
                    <a:ext uri="{9D8B030D-6E8A-4147-A177-3AD203B41FA5}">
                      <a16:colId xmlns:a16="http://schemas.microsoft.com/office/drawing/2014/main" val="4234642953"/>
                    </a:ext>
                  </a:extLst>
                </a:gridCol>
              </a:tblGrid>
              <a:tr h="532642">
                <a:tc>
                  <a:txBody>
                    <a:bodyPr/>
                    <a:lstStyle/>
                    <a:p>
                      <a:pPr algn="l"/>
                      <a:r>
                        <a:rPr lang="en-US" sz="1000" dirty="0">
                          <a:latin typeface="Arial" panose="020B0604020202020204" pitchFamily="34" charset="0"/>
                          <a:cs typeface="Arial" panose="020B0604020202020204" pitchFamily="34" charset="0"/>
                        </a:rPr>
                        <a:t>Institution</a:t>
                      </a:r>
                    </a:p>
                  </a:txBody>
                  <a:tcPr marL="185310" marR="185310" marT="92655" marB="92655" anchor="ctr">
                    <a:solidFill>
                      <a:srgbClr val="B51600"/>
                    </a:solidFill>
                  </a:tcPr>
                </a:tc>
                <a:tc>
                  <a:txBody>
                    <a:bodyPr/>
                    <a:lstStyle/>
                    <a:p>
                      <a:pPr algn="ctr"/>
                      <a:r>
                        <a:rPr lang="en-US" sz="1000" dirty="0">
                          <a:latin typeface="Arial" panose="020B0604020202020204" pitchFamily="34" charset="0"/>
                          <a:cs typeface="Arial" panose="020B0604020202020204" pitchFamily="34" charset="0"/>
                        </a:rPr>
                        <a:t>Gen Ed Credit Hours</a:t>
                      </a:r>
                    </a:p>
                  </a:txBody>
                  <a:tcPr marL="185310" marR="185310" marT="92655" marB="92655" anchor="ctr">
                    <a:solidFill>
                      <a:srgbClr val="B51600"/>
                    </a:solidFill>
                  </a:tcPr>
                </a:tc>
                <a:tc>
                  <a:txBody>
                    <a:bodyPr/>
                    <a:lstStyle/>
                    <a:p>
                      <a:pPr algn="ctr"/>
                      <a:r>
                        <a:rPr lang="en-US" sz="1000" dirty="0">
                          <a:latin typeface="Arial" panose="020B0604020202020204" pitchFamily="34" charset="0"/>
                          <a:cs typeface="Arial" panose="020B0604020202020204" pitchFamily="34" charset="0"/>
                        </a:rPr>
                        <a:t># of SCI/MAT courses</a:t>
                      </a:r>
                    </a:p>
                  </a:txBody>
                  <a:tcPr marL="185310" marR="185310" marT="92655" marB="92655" anchor="ctr">
                    <a:solidFill>
                      <a:srgbClr val="B51600"/>
                    </a:solidFill>
                  </a:tcPr>
                </a:tc>
                <a:extLst>
                  <a:ext uri="{0D108BD9-81ED-4DB2-BD59-A6C34878D82A}">
                    <a16:rowId xmlns:a16="http://schemas.microsoft.com/office/drawing/2014/main" val="3129584166"/>
                  </a:ext>
                </a:extLst>
              </a:tr>
              <a:tr h="355878">
                <a:tc>
                  <a:txBody>
                    <a:bodyPr/>
                    <a:lstStyle/>
                    <a:p>
                      <a:pPr marL="0" marR="0" algn="l">
                        <a:lnSpc>
                          <a:spcPct val="107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Ball State University</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41-56</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2-3</a:t>
                      </a:r>
                    </a:p>
                  </a:txBody>
                  <a:tcPr marL="185310" marR="185310" marT="92655" marB="92655"/>
                </a:tc>
                <a:extLst>
                  <a:ext uri="{0D108BD9-81ED-4DB2-BD59-A6C34878D82A}">
                    <a16:rowId xmlns:a16="http://schemas.microsoft.com/office/drawing/2014/main" val="2809762043"/>
                  </a:ext>
                </a:extLst>
              </a:tr>
              <a:tr h="355878">
                <a:tc>
                  <a:txBody>
                    <a:bodyPr/>
                    <a:lstStyle/>
                    <a:p>
                      <a:pPr algn="l"/>
                      <a:r>
                        <a:rPr lang="en-US" sz="1000" dirty="0">
                          <a:latin typeface="Arial" panose="020B0604020202020204" pitchFamily="34" charset="0"/>
                          <a:cs typeface="Arial" panose="020B0604020202020204" pitchFamily="34" charset="0"/>
                        </a:rPr>
                        <a:t>Bowling Green State University</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36</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4146341851"/>
                  </a:ext>
                </a:extLst>
              </a:tr>
              <a:tr h="355878">
                <a:tc>
                  <a:txBody>
                    <a:bodyPr/>
                    <a:lstStyle/>
                    <a:p>
                      <a:pPr algn="l"/>
                      <a:r>
                        <a:rPr lang="en-US" sz="1000" dirty="0">
                          <a:latin typeface="Arial" panose="020B0604020202020204" pitchFamily="34" charset="0"/>
                          <a:cs typeface="Arial" panose="020B0604020202020204" pitchFamily="34" charset="0"/>
                        </a:rPr>
                        <a:t>Clemson University</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31</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a:t>
                      </a:r>
                    </a:p>
                  </a:txBody>
                  <a:tcPr marL="185310" marR="185310" marT="92655" marB="92655"/>
                </a:tc>
                <a:extLst>
                  <a:ext uri="{0D108BD9-81ED-4DB2-BD59-A6C34878D82A}">
                    <a16:rowId xmlns:a16="http://schemas.microsoft.com/office/drawing/2014/main" val="4012897923"/>
                  </a:ext>
                </a:extLst>
              </a:tr>
              <a:tr h="355878">
                <a:tc>
                  <a:txBody>
                    <a:bodyPr/>
                    <a:lstStyle/>
                    <a:p>
                      <a:pPr algn="l"/>
                      <a:r>
                        <a:rPr lang="en-US" sz="1000" dirty="0">
                          <a:latin typeface="Arial" panose="020B0604020202020204" pitchFamily="34" charset="0"/>
                          <a:cs typeface="Arial" panose="020B0604020202020204" pitchFamily="34" charset="0"/>
                        </a:rPr>
                        <a:t>Miami University (Ohio)</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42</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5</a:t>
                      </a:r>
                    </a:p>
                  </a:txBody>
                  <a:tcPr marL="185310" marR="185310" marT="92655" marB="92655"/>
                </a:tc>
                <a:extLst>
                  <a:ext uri="{0D108BD9-81ED-4DB2-BD59-A6C34878D82A}">
                    <a16:rowId xmlns:a16="http://schemas.microsoft.com/office/drawing/2014/main" val="3492697556"/>
                  </a:ext>
                </a:extLst>
              </a:tr>
              <a:tr h="355878">
                <a:tc>
                  <a:txBody>
                    <a:bodyPr/>
                    <a:lstStyle/>
                    <a:p>
                      <a:pPr algn="l"/>
                      <a:r>
                        <a:rPr lang="en-US" sz="1000" dirty="0">
                          <a:latin typeface="Arial" panose="020B0604020202020204" pitchFamily="34" charset="0"/>
                          <a:cs typeface="Arial" panose="020B0604020202020204" pitchFamily="34" charset="0"/>
                        </a:rPr>
                        <a:t>University of California, Riverside</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Varies by college</a:t>
                      </a:r>
                    </a:p>
                  </a:txBody>
                  <a:tcPr marL="185310" marR="185310" marT="92655" marB="92655"/>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Varies by college</a:t>
                      </a:r>
                    </a:p>
                  </a:txBody>
                  <a:tcPr marL="185310" marR="185310" marT="92655" marB="92655"/>
                </a:tc>
                <a:extLst>
                  <a:ext uri="{0D108BD9-81ED-4DB2-BD59-A6C34878D82A}">
                    <a16:rowId xmlns:a16="http://schemas.microsoft.com/office/drawing/2014/main" val="3960933883"/>
                  </a:ext>
                </a:extLst>
              </a:tr>
              <a:tr h="355878">
                <a:tc>
                  <a:txBody>
                    <a:bodyPr/>
                    <a:lstStyle/>
                    <a:p>
                      <a:pPr algn="l"/>
                      <a:r>
                        <a:rPr lang="en-US" sz="1000" dirty="0">
                          <a:latin typeface="Arial" panose="020B0604020202020204" pitchFamily="34" charset="0"/>
                          <a:cs typeface="Arial" panose="020B0604020202020204" pitchFamily="34" charset="0"/>
                        </a:rPr>
                        <a:t>University of California, Santa Cruz</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52</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5</a:t>
                      </a:r>
                    </a:p>
                  </a:txBody>
                  <a:tcPr marL="185310" marR="185310" marT="92655" marB="92655"/>
                </a:tc>
                <a:extLst>
                  <a:ext uri="{0D108BD9-81ED-4DB2-BD59-A6C34878D82A}">
                    <a16:rowId xmlns:a16="http://schemas.microsoft.com/office/drawing/2014/main" val="146329896"/>
                  </a:ext>
                </a:extLst>
              </a:tr>
              <a:tr h="355878">
                <a:tc>
                  <a:txBody>
                    <a:bodyPr/>
                    <a:lstStyle/>
                    <a:p>
                      <a:pPr algn="l"/>
                      <a:r>
                        <a:rPr lang="en-US" sz="1000" dirty="0">
                          <a:latin typeface="Arial" panose="020B0604020202020204" pitchFamily="34" charset="0"/>
                          <a:cs typeface="Arial" panose="020B0604020202020204" pitchFamily="34" charset="0"/>
                        </a:rPr>
                        <a:t>University of North Carolina, Greensboro</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33</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801992039"/>
                  </a:ext>
                </a:extLst>
              </a:tr>
              <a:tr h="355878">
                <a:tc>
                  <a:txBody>
                    <a:bodyPr/>
                    <a:lstStyle/>
                    <a:p>
                      <a:pPr algn="l"/>
                      <a:r>
                        <a:rPr lang="en-US" sz="1000" dirty="0">
                          <a:latin typeface="Arial" panose="020B0604020202020204" pitchFamily="34" charset="0"/>
                          <a:cs typeface="Arial" panose="020B0604020202020204" pitchFamily="34" charset="0"/>
                        </a:rPr>
                        <a:t>University of Wisconsin, Milwaukee</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Varies by college</a:t>
                      </a:r>
                    </a:p>
                  </a:txBody>
                  <a:tcPr marL="185310" marR="185310" marT="92655" marB="92655"/>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Varies by college</a:t>
                      </a:r>
                    </a:p>
                  </a:txBody>
                  <a:tcPr marL="185310" marR="185310" marT="92655" marB="92655"/>
                </a:tc>
                <a:extLst>
                  <a:ext uri="{0D108BD9-81ED-4DB2-BD59-A6C34878D82A}">
                    <a16:rowId xmlns:a16="http://schemas.microsoft.com/office/drawing/2014/main" val="1761663066"/>
                  </a:ext>
                </a:extLst>
              </a:tr>
            </a:tbl>
          </a:graphicData>
        </a:graphic>
      </p:graphicFrame>
    </p:spTree>
    <p:extLst>
      <p:ext uri="{BB962C8B-B14F-4D97-AF65-F5344CB8AC3E}">
        <p14:creationId xmlns:p14="http://schemas.microsoft.com/office/powerpoint/2010/main" val="2194919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1ED98F-99B1-83CF-D38D-DD912AE17DC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EE6BE2-85D3-69A1-3407-4D00AF9F3189}"/>
              </a:ext>
            </a:extLst>
          </p:cNvPr>
          <p:cNvSpPr>
            <a:spLocks noGrp="1"/>
          </p:cNvSpPr>
          <p:nvPr>
            <p:ph type="title"/>
          </p:nvPr>
        </p:nvSpPr>
        <p:spPr>
          <a:xfrm>
            <a:off x="2057072" y="274637"/>
            <a:ext cx="6629728" cy="531192"/>
          </a:xfrm>
        </p:spPr>
        <p:txBody>
          <a:bodyPr/>
          <a:lstStyle/>
          <a:p>
            <a:r>
              <a:rPr lang="en-US" sz="2000" dirty="0"/>
              <a:t>Table 6. Comparison with Non-Illinois Institutions</a:t>
            </a:r>
          </a:p>
        </p:txBody>
      </p:sp>
      <p:graphicFrame>
        <p:nvGraphicFramePr>
          <p:cNvPr id="6" name="Table 5">
            <a:extLst>
              <a:ext uri="{FF2B5EF4-FFF2-40B4-BE49-F238E27FC236}">
                <a16:creationId xmlns:a16="http://schemas.microsoft.com/office/drawing/2014/main" id="{EC5DC47D-1FC4-E4C5-766B-CD88DAC025B9}"/>
              </a:ext>
            </a:extLst>
          </p:cNvPr>
          <p:cNvGraphicFramePr>
            <a:graphicFrameLocks noGrp="1"/>
          </p:cNvGraphicFramePr>
          <p:nvPr>
            <p:extLst>
              <p:ext uri="{D42A27DB-BD31-4B8C-83A1-F6EECF244321}">
                <p14:modId xmlns:p14="http://schemas.microsoft.com/office/powerpoint/2010/main" val="293045697"/>
              </p:ext>
            </p:extLst>
          </p:nvPr>
        </p:nvGraphicFramePr>
        <p:xfrm>
          <a:off x="2248609" y="1035595"/>
          <a:ext cx="6386262" cy="5561086"/>
        </p:xfrm>
        <a:graphic>
          <a:graphicData uri="http://schemas.openxmlformats.org/drawingml/2006/table">
            <a:tbl>
              <a:tblPr firstRow="1" bandRow="1">
                <a:tableStyleId>{74C1A8A3-306A-4EB7-A6B1-4F7E0EB9C5D6}</a:tableStyleId>
              </a:tblPr>
              <a:tblGrid>
                <a:gridCol w="3064608">
                  <a:extLst>
                    <a:ext uri="{9D8B030D-6E8A-4147-A177-3AD203B41FA5}">
                      <a16:colId xmlns:a16="http://schemas.microsoft.com/office/drawing/2014/main" val="4079808038"/>
                    </a:ext>
                  </a:extLst>
                </a:gridCol>
                <a:gridCol w="1660827">
                  <a:extLst>
                    <a:ext uri="{9D8B030D-6E8A-4147-A177-3AD203B41FA5}">
                      <a16:colId xmlns:a16="http://schemas.microsoft.com/office/drawing/2014/main" val="2038335430"/>
                    </a:ext>
                  </a:extLst>
                </a:gridCol>
                <a:gridCol w="1660827">
                  <a:extLst>
                    <a:ext uri="{9D8B030D-6E8A-4147-A177-3AD203B41FA5}">
                      <a16:colId xmlns:a16="http://schemas.microsoft.com/office/drawing/2014/main" val="4234642953"/>
                    </a:ext>
                  </a:extLst>
                </a:gridCol>
              </a:tblGrid>
              <a:tr h="495436">
                <a:tc>
                  <a:txBody>
                    <a:bodyPr/>
                    <a:lstStyle/>
                    <a:p>
                      <a:pPr algn="l"/>
                      <a:r>
                        <a:rPr lang="en-US" sz="1000" dirty="0">
                          <a:latin typeface="Arial" panose="020B0604020202020204" pitchFamily="34" charset="0"/>
                          <a:cs typeface="Arial" panose="020B0604020202020204" pitchFamily="34" charset="0"/>
                        </a:rPr>
                        <a:t>Institution</a:t>
                      </a:r>
                    </a:p>
                  </a:txBody>
                  <a:tcPr marL="185310" marR="185310" marT="92655" marB="92655" anchor="ctr">
                    <a:solidFill>
                      <a:srgbClr val="B51600"/>
                    </a:solidFill>
                  </a:tcPr>
                </a:tc>
                <a:tc>
                  <a:txBody>
                    <a:bodyPr/>
                    <a:lstStyle/>
                    <a:p>
                      <a:pPr algn="ctr"/>
                      <a:r>
                        <a:rPr lang="en-US" sz="1000" dirty="0">
                          <a:latin typeface="Arial" panose="020B0604020202020204" pitchFamily="34" charset="0"/>
                          <a:cs typeface="Arial" panose="020B0604020202020204" pitchFamily="34" charset="0"/>
                        </a:rPr>
                        <a:t>Gen Ed Credit Hours</a:t>
                      </a:r>
                    </a:p>
                  </a:txBody>
                  <a:tcPr marL="185310" marR="185310" marT="92655" marB="92655" anchor="ctr">
                    <a:solidFill>
                      <a:srgbClr val="B51600"/>
                    </a:solidFill>
                  </a:tcPr>
                </a:tc>
                <a:tc>
                  <a:txBody>
                    <a:bodyPr/>
                    <a:lstStyle/>
                    <a:p>
                      <a:pPr algn="ctr"/>
                      <a:r>
                        <a:rPr lang="en-US" sz="1000" dirty="0">
                          <a:latin typeface="Arial" panose="020B0604020202020204" pitchFamily="34" charset="0"/>
                          <a:cs typeface="Arial" panose="020B0604020202020204" pitchFamily="34" charset="0"/>
                        </a:rPr>
                        <a:t># of SCI/MAT courses</a:t>
                      </a:r>
                    </a:p>
                  </a:txBody>
                  <a:tcPr marL="185310" marR="185310" marT="92655" marB="92655" anchor="ctr">
                    <a:solidFill>
                      <a:srgbClr val="B51600"/>
                    </a:solidFill>
                  </a:tcPr>
                </a:tc>
                <a:extLst>
                  <a:ext uri="{0D108BD9-81ED-4DB2-BD59-A6C34878D82A}">
                    <a16:rowId xmlns:a16="http://schemas.microsoft.com/office/drawing/2014/main" val="3129584166"/>
                  </a:ext>
                </a:extLst>
              </a:tr>
              <a:tr h="331019">
                <a:tc>
                  <a:txBody>
                    <a:bodyPr/>
                    <a:lstStyle/>
                    <a:p>
                      <a:pPr algn="l"/>
                      <a:r>
                        <a:rPr lang="en-US" sz="1000" b="1" dirty="0">
                          <a:solidFill>
                            <a:srgbClr val="CE1126"/>
                          </a:solidFill>
                          <a:latin typeface="Arial" panose="020B0604020202020204" pitchFamily="34" charset="0"/>
                          <a:cs typeface="Arial" panose="020B0604020202020204" pitchFamily="34" charset="0"/>
                        </a:rPr>
                        <a:t>Illinois State University</a:t>
                      </a:r>
                    </a:p>
                  </a:txBody>
                  <a:tcPr marL="185310" marR="185310" marT="92655" marB="92655"/>
                </a:tc>
                <a:tc>
                  <a:txBody>
                    <a:bodyPr/>
                    <a:lstStyle/>
                    <a:p>
                      <a:pPr algn="ctr"/>
                      <a:r>
                        <a:rPr lang="en-US" sz="1000" b="1" dirty="0">
                          <a:solidFill>
                            <a:srgbClr val="CE1126"/>
                          </a:solidFill>
                          <a:latin typeface="Arial" panose="020B0604020202020204" pitchFamily="34" charset="0"/>
                          <a:cs typeface="Arial" panose="020B0604020202020204" pitchFamily="34" charset="0"/>
                        </a:rPr>
                        <a:t>39</a:t>
                      </a:r>
                    </a:p>
                  </a:txBody>
                  <a:tcPr marL="185310" marR="185310" marT="92655" marB="92655"/>
                </a:tc>
                <a:tc>
                  <a:txBody>
                    <a:bodyPr/>
                    <a:lstStyle/>
                    <a:p>
                      <a:pPr algn="ctr"/>
                      <a:r>
                        <a:rPr lang="en-US" sz="1000" b="1" dirty="0">
                          <a:solidFill>
                            <a:srgbClr val="CE1126"/>
                          </a:solidFill>
                          <a:latin typeface="Arial" panose="020B0604020202020204" pitchFamily="34" charset="0"/>
                          <a:cs typeface="Arial" panose="020B0604020202020204" pitchFamily="34" charset="0"/>
                        </a:rPr>
                        <a:t>5</a:t>
                      </a:r>
                    </a:p>
                  </a:txBody>
                  <a:tcPr marL="185310" marR="185310" marT="92655" marB="92655"/>
                </a:tc>
                <a:extLst>
                  <a:ext uri="{0D108BD9-81ED-4DB2-BD59-A6C34878D82A}">
                    <a16:rowId xmlns:a16="http://schemas.microsoft.com/office/drawing/2014/main" val="876596479"/>
                  </a:ext>
                </a:extLst>
              </a:tr>
              <a:tr h="331019">
                <a:tc>
                  <a:txBody>
                    <a:bodyPr/>
                    <a:lstStyle/>
                    <a:p>
                      <a:pPr algn="l"/>
                      <a:r>
                        <a:rPr lang="en-US" sz="1000" dirty="0">
                          <a:latin typeface="Arial" panose="020B0604020202020204" pitchFamily="34" charset="0"/>
                          <a:cs typeface="Arial" panose="020B0604020202020204" pitchFamily="34" charset="0"/>
                        </a:rPr>
                        <a:t>Ball State University</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41-56</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2-3</a:t>
                      </a:r>
                    </a:p>
                  </a:txBody>
                  <a:tcPr marL="185310" marR="185310" marT="92655" marB="92655"/>
                </a:tc>
                <a:extLst>
                  <a:ext uri="{0D108BD9-81ED-4DB2-BD59-A6C34878D82A}">
                    <a16:rowId xmlns:a16="http://schemas.microsoft.com/office/drawing/2014/main" val="2837241448"/>
                  </a:ext>
                </a:extLst>
              </a:tr>
              <a:tr h="331019">
                <a:tc>
                  <a:txBody>
                    <a:bodyPr/>
                    <a:lstStyle/>
                    <a:p>
                      <a:pPr algn="l"/>
                      <a:r>
                        <a:rPr lang="en-US" sz="1000" dirty="0">
                          <a:latin typeface="Arial" panose="020B0604020202020204" pitchFamily="34" charset="0"/>
                          <a:cs typeface="Arial" panose="020B0604020202020204" pitchFamily="34" charset="0"/>
                        </a:rPr>
                        <a:t>California State University, Fresno</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48</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3264356163"/>
                  </a:ext>
                </a:extLst>
              </a:tr>
              <a:tr h="331019">
                <a:tc>
                  <a:txBody>
                    <a:bodyPr/>
                    <a:lstStyle/>
                    <a:p>
                      <a:pPr algn="l"/>
                      <a:r>
                        <a:rPr lang="en-US" sz="1000" dirty="0">
                          <a:latin typeface="Arial" panose="020B0604020202020204" pitchFamily="34" charset="0"/>
                          <a:cs typeface="Arial" panose="020B0604020202020204" pitchFamily="34" charset="0"/>
                        </a:rPr>
                        <a:t>California State University, San Bernardino</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49</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3-4</a:t>
                      </a:r>
                    </a:p>
                  </a:txBody>
                  <a:tcPr marL="185310" marR="185310" marT="92655" marB="92655"/>
                </a:tc>
                <a:extLst>
                  <a:ext uri="{0D108BD9-81ED-4DB2-BD59-A6C34878D82A}">
                    <a16:rowId xmlns:a16="http://schemas.microsoft.com/office/drawing/2014/main" val="2154688808"/>
                  </a:ext>
                </a:extLst>
              </a:tr>
              <a:tr h="331019">
                <a:tc>
                  <a:txBody>
                    <a:bodyPr/>
                    <a:lstStyle/>
                    <a:p>
                      <a:pPr algn="l"/>
                      <a:r>
                        <a:rPr lang="en-US" sz="1000" dirty="0">
                          <a:latin typeface="Arial" panose="020B0604020202020204" pitchFamily="34" charset="0"/>
                          <a:cs typeface="Arial" panose="020B0604020202020204" pitchFamily="34" charset="0"/>
                        </a:rPr>
                        <a:t>James Madison University</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41</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3173027746"/>
                  </a:ext>
                </a:extLst>
              </a:tr>
              <a:tr h="331019">
                <a:tc>
                  <a:txBody>
                    <a:bodyPr/>
                    <a:lstStyle/>
                    <a:p>
                      <a:pPr algn="l"/>
                      <a:r>
                        <a:rPr lang="en-US" sz="1000" dirty="0">
                          <a:latin typeface="Arial" panose="020B0604020202020204" pitchFamily="34" charset="0"/>
                          <a:cs typeface="Arial" panose="020B0604020202020204" pitchFamily="34" charset="0"/>
                        </a:rPr>
                        <a:t>Miami University (Ohio)</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42</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5</a:t>
                      </a:r>
                    </a:p>
                  </a:txBody>
                  <a:tcPr marL="185310" marR="185310" marT="92655" marB="92655"/>
                </a:tc>
                <a:extLst>
                  <a:ext uri="{0D108BD9-81ED-4DB2-BD59-A6C34878D82A}">
                    <a16:rowId xmlns:a16="http://schemas.microsoft.com/office/drawing/2014/main" val="2915444870"/>
                  </a:ext>
                </a:extLst>
              </a:tr>
              <a:tr h="331019">
                <a:tc>
                  <a:txBody>
                    <a:bodyPr/>
                    <a:lstStyle/>
                    <a:p>
                      <a:pPr algn="l"/>
                      <a:r>
                        <a:rPr lang="en-US" sz="1000" dirty="0">
                          <a:latin typeface="Arial" panose="020B0604020202020204" pitchFamily="34" charset="0"/>
                          <a:cs typeface="Arial" panose="020B0604020202020204" pitchFamily="34" charset="0"/>
                        </a:rPr>
                        <a:t>Montclair State University</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42</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2-3</a:t>
                      </a:r>
                    </a:p>
                  </a:txBody>
                  <a:tcPr marL="185310" marR="185310" marT="92655" marB="92655"/>
                </a:tc>
                <a:extLst>
                  <a:ext uri="{0D108BD9-81ED-4DB2-BD59-A6C34878D82A}">
                    <a16:rowId xmlns:a16="http://schemas.microsoft.com/office/drawing/2014/main" val="3186058478"/>
                  </a:ext>
                </a:extLst>
              </a:tr>
              <a:tr h="331019">
                <a:tc>
                  <a:txBody>
                    <a:bodyPr/>
                    <a:lstStyle/>
                    <a:p>
                      <a:pPr algn="l"/>
                      <a:r>
                        <a:rPr lang="en-US" sz="1000" dirty="0">
                          <a:latin typeface="Arial" panose="020B0604020202020204" pitchFamily="34" charset="0"/>
                          <a:cs typeface="Arial" panose="020B0604020202020204" pitchFamily="34" charset="0"/>
                        </a:rPr>
                        <a:t>Northern Arizona University</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30</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a:t>
                      </a:r>
                    </a:p>
                  </a:txBody>
                  <a:tcPr marL="185310" marR="185310" marT="92655" marB="92655"/>
                </a:tc>
                <a:extLst>
                  <a:ext uri="{0D108BD9-81ED-4DB2-BD59-A6C34878D82A}">
                    <a16:rowId xmlns:a16="http://schemas.microsoft.com/office/drawing/2014/main" val="3693987262"/>
                  </a:ext>
                </a:extLst>
              </a:tr>
              <a:tr h="331019">
                <a:tc>
                  <a:txBody>
                    <a:bodyPr/>
                    <a:lstStyle/>
                    <a:p>
                      <a:pPr algn="l"/>
                      <a:r>
                        <a:rPr lang="en-US" sz="1000" dirty="0">
                          <a:latin typeface="Arial" panose="020B0604020202020204" pitchFamily="34" charset="0"/>
                          <a:cs typeface="Arial" panose="020B0604020202020204" pitchFamily="34" charset="0"/>
                        </a:rPr>
                        <a:t>University of North Carolina, Charlotte</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32</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3-4</a:t>
                      </a:r>
                    </a:p>
                  </a:txBody>
                  <a:tcPr marL="185310" marR="185310" marT="92655" marB="92655"/>
                </a:tc>
                <a:extLst>
                  <a:ext uri="{0D108BD9-81ED-4DB2-BD59-A6C34878D82A}">
                    <a16:rowId xmlns:a16="http://schemas.microsoft.com/office/drawing/2014/main" val="695605209"/>
                  </a:ext>
                </a:extLst>
              </a:tr>
              <a:tr h="331019">
                <a:tc>
                  <a:txBody>
                    <a:bodyPr/>
                    <a:lstStyle/>
                    <a:p>
                      <a:pPr algn="l"/>
                      <a:r>
                        <a:rPr lang="en-US" sz="1000" dirty="0">
                          <a:latin typeface="Arial" panose="020B0604020202020204" pitchFamily="34" charset="0"/>
                          <a:cs typeface="Arial" panose="020B0604020202020204" pitchFamily="34" charset="0"/>
                        </a:rPr>
                        <a:t>University of North Carolina, Wilmington</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64</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3-4</a:t>
                      </a:r>
                    </a:p>
                  </a:txBody>
                  <a:tcPr marL="185310" marR="185310" marT="92655" marB="92655"/>
                </a:tc>
                <a:extLst>
                  <a:ext uri="{0D108BD9-81ED-4DB2-BD59-A6C34878D82A}">
                    <a16:rowId xmlns:a16="http://schemas.microsoft.com/office/drawing/2014/main" val="1797936549"/>
                  </a:ext>
                </a:extLst>
              </a:tr>
              <a:tr h="331019">
                <a:tc>
                  <a:txBody>
                    <a:bodyPr/>
                    <a:lstStyle/>
                    <a:p>
                      <a:pPr algn="l"/>
                      <a:r>
                        <a:rPr lang="en-US" sz="1000" dirty="0">
                          <a:latin typeface="Arial" panose="020B0604020202020204" pitchFamily="34" charset="0"/>
                          <a:cs typeface="Arial" panose="020B0604020202020204" pitchFamily="34" charset="0"/>
                        </a:rPr>
                        <a:t>University of Rhode Island</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40</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2</a:t>
                      </a:r>
                    </a:p>
                  </a:txBody>
                  <a:tcPr marL="185310" marR="185310" marT="92655" marB="92655"/>
                </a:tc>
                <a:extLst>
                  <a:ext uri="{0D108BD9-81ED-4DB2-BD59-A6C34878D82A}">
                    <a16:rowId xmlns:a16="http://schemas.microsoft.com/office/drawing/2014/main" val="3654171510"/>
                  </a:ext>
                </a:extLst>
              </a:tr>
              <a:tr h="331019">
                <a:tc>
                  <a:txBody>
                    <a:bodyPr/>
                    <a:lstStyle/>
                    <a:p>
                      <a:pPr algn="l"/>
                      <a:r>
                        <a:rPr lang="en-US" sz="1000" dirty="0">
                          <a:latin typeface="Arial" panose="020B0604020202020204" pitchFamily="34" charset="0"/>
                          <a:cs typeface="Arial" panose="020B0604020202020204" pitchFamily="34" charset="0"/>
                        </a:rPr>
                        <a:t>West Chester University of Pennsylvania</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43-47</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545900271"/>
                  </a:ext>
                </a:extLst>
              </a:tr>
              <a:tr h="331019">
                <a:tc>
                  <a:txBody>
                    <a:bodyPr/>
                    <a:lstStyle/>
                    <a:p>
                      <a:pPr algn="l"/>
                      <a:r>
                        <a:rPr lang="en-US" sz="1000" dirty="0">
                          <a:latin typeface="Arial" panose="020B0604020202020204" pitchFamily="34" charset="0"/>
                          <a:cs typeface="Arial" panose="020B0604020202020204" pitchFamily="34" charset="0"/>
                        </a:rPr>
                        <a:t>Clemson University</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31</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a:t>
                      </a:r>
                    </a:p>
                  </a:txBody>
                  <a:tcPr marL="185310" marR="185310" marT="92655" marB="92655"/>
                </a:tc>
                <a:extLst>
                  <a:ext uri="{0D108BD9-81ED-4DB2-BD59-A6C34878D82A}">
                    <a16:rowId xmlns:a16="http://schemas.microsoft.com/office/drawing/2014/main" val="3360558366"/>
                  </a:ext>
                </a:extLst>
              </a:tr>
              <a:tr h="331019">
                <a:tc>
                  <a:txBody>
                    <a:bodyPr/>
                    <a:lstStyle/>
                    <a:p>
                      <a:pPr algn="l"/>
                      <a:r>
                        <a:rPr lang="en-US" sz="1000" dirty="0">
                          <a:latin typeface="Arial" panose="020B0604020202020204" pitchFamily="34" charset="0"/>
                          <a:cs typeface="Arial" panose="020B0604020202020204" pitchFamily="34" charset="0"/>
                        </a:rPr>
                        <a:t>Iowa State University</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32</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564062644"/>
                  </a:ext>
                </a:extLst>
              </a:tr>
              <a:tr h="331019">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dirty="0">
                          <a:latin typeface="Arial" panose="020B0604020202020204" pitchFamily="34" charset="0"/>
                          <a:cs typeface="Arial" panose="020B0604020202020204" pitchFamily="34" charset="0"/>
                        </a:rPr>
                        <a:t>University of Missouri</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36</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a:t>
                      </a:r>
                    </a:p>
                  </a:txBody>
                  <a:tcPr marL="185310" marR="185310" marT="92655" marB="92655"/>
                </a:tc>
                <a:extLst>
                  <a:ext uri="{0D108BD9-81ED-4DB2-BD59-A6C34878D82A}">
                    <a16:rowId xmlns:a16="http://schemas.microsoft.com/office/drawing/2014/main" val="2560507275"/>
                  </a:ext>
                </a:extLst>
              </a:tr>
            </a:tbl>
          </a:graphicData>
        </a:graphic>
      </p:graphicFrame>
    </p:spTree>
    <p:extLst>
      <p:ext uri="{BB962C8B-B14F-4D97-AF65-F5344CB8AC3E}">
        <p14:creationId xmlns:p14="http://schemas.microsoft.com/office/powerpoint/2010/main" val="8252789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8A228B-712A-3CC4-968A-698D759ABC8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6D08B8-633B-E0BF-710A-8AEF40D2C156}"/>
              </a:ext>
            </a:extLst>
          </p:cNvPr>
          <p:cNvSpPr>
            <a:spLocks noGrp="1"/>
          </p:cNvSpPr>
          <p:nvPr>
            <p:ph type="title"/>
          </p:nvPr>
        </p:nvSpPr>
        <p:spPr>
          <a:xfrm>
            <a:off x="2057072" y="274637"/>
            <a:ext cx="6533675" cy="531192"/>
          </a:xfrm>
        </p:spPr>
        <p:txBody>
          <a:bodyPr/>
          <a:lstStyle/>
          <a:p>
            <a:r>
              <a:rPr lang="en-US" sz="2000" dirty="0"/>
              <a:t>Table 7. Comparison with Illinois Institutions</a:t>
            </a:r>
          </a:p>
        </p:txBody>
      </p:sp>
      <p:graphicFrame>
        <p:nvGraphicFramePr>
          <p:cNvPr id="6" name="Table 5">
            <a:extLst>
              <a:ext uri="{FF2B5EF4-FFF2-40B4-BE49-F238E27FC236}">
                <a16:creationId xmlns:a16="http://schemas.microsoft.com/office/drawing/2014/main" id="{70E71692-358E-F42A-AE63-BEA2C6EE703D}"/>
              </a:ext>
            </a:extLst>
          </p:cNvPr>
          <p:cNvGraphicFramePr>
            <a:graphicFrameLocks noGrp="1"/>
          </p:cNvGraphicFramePr>
          <p:nvPr>
            <p:extLst>
              <p:ext uri="{D42A27DB-BD31-4B8C-83A1-F6EECF244321}">
                <p14:modId xmlns:p14="http://schemas.microsoft.com/office/powerpoint/2010/main" val="4198876427"/>
              </p:ext>
            </p:extLst>
          </p:nvPr>
        </p:nvGraphicFramePr>
        <p:xfrm>
          <a:off x="2262635" y="1036449"/>
          <a:ext cx="6611496" cy="5568951"/>
        </p:xfrm>
        <a:graphic>
          <a:graphicData uri="http://schemas.openxmlformats.org/drawingml/2006/table">
            <a:tbl>
              <a:tblPr firstRow="1" bandRow="1">
                <a:tableStyleId>{74C1A8A3-306A-4EB7-A6B1-4F7E0EB9C5D6}</a:tableStyleId>
              </a:tblPr>
              <a:tblGrid>
                <a:gridCol w="3289842">
                  <a:extLst>
                    <a:ext uri="{9D8B030D-6E8A-4147-A177-3AD203B41FA5}">
                      <a16:colId xmlns:a16="http://schemas.microsoft.com/office/drawing/2014/main" val="4079808038"/>
                    </a:ext>
                  </a:extLst>
                </a:gridCol>
                <a:gridCol w="1660827">
                  <a:extLst>
                    <a:ext uri="{9D8B030D-6E8A-4147-A177-3AD203B41FA5}">
                      <a16:colId xmlns:a16="http://schemas.microsoft.com/office/drawing/2014/main" val="2038335430"/>
                    </a:ext>
                  </a:extLst>
                </a:gridCol>
                <a:gridCol w="1660827">
                  <a:extLst>
                    <a:ext uri="{9D8B030D-6E8A-4147-A177-3AD203B41FA5}">
                      <a16:colId xmlns:a16="http://schemas.microsoft.com/office/drawing/2014/main" val="4234642953"/>
                    </a:ext>
                  </a:extLst>
                </a:gridCol>
              </a:tblGrid>
              <a:tr h="574962">
                <a:tc>
                  <a:txBody>
                    <a:bodyPr/>
                    <a:lstStyle/>
                    <a:p>
                      <a:pPr algn="l"/>
                      <a:r>
                        <a:rPr lang="en-US" sz="1000" dirty="0">
                          <a:latin typeface="Arial" panose="020B0604020202020204" pitchFamily="34" charset="0"/>
                          <a:cs typeface="Arial" panose="020B0604020202020204" pitchFamily="34" charset="0"/>
                        </a:rPr>
                        <a:t>Institution</a:t>
                      </a:r>
                    </a:p>
                  </a:txBody>
                  <a:tcPr marL="185310" marR="185310" marT="92655" marB="92655" anchor="ctr">
                    <a:solidFill>
                      <a:srgbClr val="B51600"/>
                    </a:solidFill>
                  </a:tcPr>
                </a:tc>
                <a:tc>
                  <a:txBody>
                    <a:bodyPr/>
                    <a:lstStyle/>
                    <a:p>
                      <a:pPr algn="ctr"/>
                      <a:r>
                        <a:rPr lang="en-US" sz="1000" dirty="0">
                          <a:latin typeface="Arial" panose="020B0604020202020204" pitchFamily="34" charset="0"/>
                          <a:cs typeface="Arial" panose="020B0604020202020204" pitchFamily="34" charset="0"/>
                        </a:rPr>
                        <a:t>Gen Ed Credit Hours</a:t>
                      </a:r>
                    </a:p>
                  </a:txBody>
                  <a:tcPr marL="185310" marR="185310" marT="92655" marB="92655" anchor="ctr">
                    <a:solidFill>
                      <a:srgbClr val="B51600"/>
                    </a:solidFill>
                  </a:tcPr>
                </a:tc>
                <a:tc>
                  <a:txBody>
                    <a:bodyPr/>
                    <a:lstStyle/>
                    <a:p>
                      <a:pPr algn="ctr"/>
                      <a:r>
                        <a:rPr lang="en-US" sz="1000" dirty="0">
                          <a:latin typeface="Arial" panose="020B0604020202020204" pitchFamily="34" charset="0"/>
                          <a:cs typeface="Arial" panose="020B0604020202020204" pitchFamily="34" charset="0"/>
                        </a:rPr>
                        <a:t># of SCI/MAT courses</a:t>
                      </a:r>
                    </a:p>
                  </a:txBody>
                  <a:tcPr marL="185310" marR="185310" marT="92655" marB="92655" anchor="ctr">
                    <a:solidFill>
                      <a:srgbClr val="B51600"/>
                    </a:solidFill>
                  </a:tcPr>
                </a:tc>
                <a:extLst>
                  <a:ext uri="{0D108BD9-81ED-4DB2-BD59-A6C34878D82A}">
                    <a16:rowId xmlns:a16="http://schemas.microsoft.com/office/drawing/2014/main" val="3129584166"/>
                  </a:ext>
                </a:extLst>
              </a:tr>
              <a:tr h="384153">
                <a:tc>
                  <a:txBody>
                    <a:bodyPr/>
                    <a:lstStyle/>
                    <a:p>
                      <a:pPr algn="l"/>
                      <a:r>
                        <a:rPr lang="en-US" sz="1000" b="1" dirty="0">
                          <a:solidFill>
                            <a:srgbClr val="CE1126"/>
                          </a:solidFill>
                          <a:latin typeface="Arial" panose="020B0604020202020204" pitchFamily="34" charset="0"/>
                          <a:cs typeface="Arial" panose="020B0604020202020204" pitchFamily="34" charset="0"/>
                        </a:rPr>
                        <a:t>Illinois State University</a:t>
                      </a:r>
                    </a:p>
                  </a:txBody>
                  <a:tcPr marL="185310" marR="185310" marT="92655" marB="92655"/>
                </a:tc>
                <a:tc>
                  <a:txBody>
                    <a:bodyPr/>
                    <a:lstStyle/>
                    <a:p>
                      <a:pPr algn="ctr"/>
                      <a:r>
                        <a:rPr lang="en-US" sz="1000" b="1" dirty="0">
                          <a:solidFill>
                            <a:srgbClr val="CE1126"/>
                          </a:solidFill>
                          <a:latin typeface="Arial" panose="020B0604020202020204" pitchFamily="34" charset="0"/>
                          <a:cs typeface="Arial" panose="020B0604020202020204" pitchFamily="34" charset="0"/>
                        </a:rPr>
                        <a:t>39</a:t>
                      </a:r>
                    </a:p>
                  </a:txBody>
                  <a:tcPr marL="185310" marR="185310" marT="92655" marB="92655"/>
                </a:tc>
                <a:tc>
                  <a:txBody>
                    <a:bodyPr/>
                    <a:lstStyle/>
                    <a:p>
                      <a:pPr algn="ctr"/>
                      <a:r>
                        <a:rPr lang="en-US" sz="1000" b="1" dirty="0">
                          <a:solidFill>
                            <a:srgbClr val="CE1126"/>
                          </a:solidFill>
                          <a:latin typeface="Arial" panose="020B0604020202020204" pitchFamily="34" charset="0"/>
                          <a:cs typeface="Arial" panose="020B0604020202020204" pitchFamily="34" charset="0"/>
                        </a:rPr>
                        <a:t>5</a:t>
                      </a:r>
                    </a:p>
                  </a:txBody>
                  <a:tcPr marL="185310" marR="185310" marT="92655" marB="92655"/>
                </a:tc>
                <a:extLst>
                  <a:ext uri="{0D108BD9-81ED-4DB2-BD59-A6C34878D82A}">
                    <a16:rowId xmlns:a16="http://schemas.microsoft.com/office/drawing/2014/main" val="2933792027"/>
                  </a:ext>
                </a:extLst>
              </a:tr>
              <a:tr h="384153">
                <a:tc>
                  <a:txBody>
                    <a:bodyPr/>
                    <a:lstStyle/>
                    <a:p>
                      <a:pPr algn="l"/>
                      <a:r>
                        <a:rPr lang="en-US" sz="1000" dirty="0">
                          <a:latin typeface="Arial" panose="020B0604020202020204" pitchFamily="34" charset="0"/>
                          <a:cs typeface="Arial" panose="020B0604020202020204" pitchFamily="34" charset="0"/>
                        </a:rPr>
                        <a:t>Illinois Articulation Initiative (IAI)</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37-41</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910456928"/>
                  </a:ext>
                </a:extLst>
              </a:tr>
              <a:tr h="384153">
                <a:tc>
                  <a:txBody>
                    <a:bodyPr/>
                    <a:lstStyle/>
                    <a:p>
                      <a:pPr algn="l"/>
                      <a:r>
                        <a:rPr lang="en-US" sz="1000" dirty="0">
                          <a:latin typeface="Arial" panose="020B0604020202020204" pitchFamily="34" charset="0"/>
                          <a:cs typeface="Arial" panose="020B0604020202020204" pitchFamily="34" charset="0"/>
                        </a:rPr>
                        <a:t>Chicago State University</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42</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a:t>
                      </a:r>
                    </a:p>
                  </a:txBody>
                  <a:tcPr marL="185310" marR="185310" marT="92655" marB="92655"/>
                </a:tc>
                <a:extLst>
                  <a:ext uri="{0D108BD9-81ED-4DB2-BD59-A6C34878D82A}">
                    <a16:rowId xmlns:a16="http://schemas.microsoft.com/office/drawing/2014/main" val="876596479"/>
                  </a:ext>
                </a:extLst>
              </a:tr>
              <a:tr h="384153">
                <a:tc>
                  <a:txBody>
                    <a:bodyPr/>
                    <a:lstStyle/>
                    <a:p>
                      <a:pPr algn="l"/>
                      <a:r>
                        <a:rPr lang="en-US" sz="1000" dirty="0">
                          <a:latin typeface="Arial" panose="020B0604020202020204" pitchFamily="34" charset="0"/>
                          <a:cs typeface="Arial" panose="020B0604020202020204" pitchFamily="34" charset="0"/>
                        </a:rPr>
                        <a:t>Eastern Illinois University</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40</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3-4</a:t>
                      </a:r>
                    </a:p>
                  </a:txBody>
                  <a:tcPr marL="185310" marR="185310" marT="92655" marB="92655"/>
                </a:tc>
                <a:extLst>
                  <a:ext uri="{0D108BD9-81ED-4DB2-BD59-A6C34878D82A}">
                    <a16:rowId xmlns:a16="http://schemas.microsoft.com/office/drawing/2014/main" val="2837241448"/>
                  </a:ext>
                </a:extLst>
              </a:tr>
              <a:tr h="384153">
                <a:tc>
                  <a:txBody>
                    <a:bodyPr/>
                    <a:lstStyle/>
                    <a:p>
                      <a:pPr algn="l"/>
                      <a:r>
                        <a:rPr lang="en-US" sz="1000" dirty="0">
                          <a:latin typeface="Arial" panose="020B0604020202020204" pitchFamily="34" charset="0"/>
                          <a:cs typeface="Arial" panose="020B0604020202020204" pitchFamily="34" charset="0"/>
                        </a:rPr>
                        <a:t>Governors State University</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38-41</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3264356163"/>
                  </a:ext>
                </a:extLst>
              </a:tr>
              <a:tr h="384153">
                <a:tc>
                  <a:txBody>
                    <a:bodyPr/>
                    <a:lstStyle/>
                    <a:p>
                      <a:pPr algn="l"/>
                      <a:r>
                        <a:rPr lang="en-US" sz="1000" dirty="0">
                          <a:latin typeface="Arial" panose="020B0604020202020204" pitchFamily="34" charset="0"/>
                          <a:cs typeface="Arial" panose="020B0604020202020204" pitchFamily="34" charset="0"/>
                        </a:rPr>
                        <a:t>Northeastern Illinois University</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33</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2154688808"/>
                  </a:ext>
                </a:extLst>
              </a:tr>
              <a:tr h="384153">
                <a:tc>
                  <a:txBody>
                    <a:bodyPr/>
                    <a:lstStyle/>
                    <a:p>
                      <a:pPr algn="l"/>
                      <a:r>
                        <a:rPr lang="en-US" sz="1000" dirty="0">
                          <a:latin typeface="Arial" panose="020B0604020202020204" pitchFamily="34" charset="0"/>
                          <a:cs typeface="Arial" panose="020B0604020202020204" pitchFamily="34" charset="0"/>
                        </a:rPr>
                        <a:t>Northern Illinois University</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33</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3173027746"/>
                  </a:ext>
                </a:extLst>
              </a:tr>
              <a:tr h="384153">
                <a:tc>
                  <a:txBody>
                    <a:bodyPr/>
                    <a:lstStyle/>
                    <a:p>
                      <a:pPr algn="l"/>
                      <a:r>
                        <a:rPr lang="en-US" sz="1000" dirty="0">
                          <a:latin typeface="Arial" panose="020B0604020202020204" pitchFamily="34" charset="0"/>
                          <a:cs typeface="Arial" panose="020B0604020202020204" pitchFamily="34" charset="0"/>
                        </a:rPr>
                        <a:t>Southern Illinois University, Carbondale</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39</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2915444870"/>
                  </a:ext>
                </a:extLst>
              </a:tr>
              <a:tr h="384153">
                <a:tc>
                  <a:txBody>
                    <a:bodyPr/>
                    <a:lstStyle/>
                    <a:p>
                      <a:pPr algn="l"/>
                      <a:r>
                        <a:rPr lang="en-US" sz="1000" dirty="0">
                          <a:latin typeface="Arial" panose="020B0604020202020204" pitchFamily="34" charset="0"/>
                          <a:cs typeface="Arial" panose="020B0604020202020204" pitchFamily="34" charset="0"/>
                        </a:rPr>
                        <a:t>Southern Illinois University, Edwardsville</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39</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3186058478"/>
                  </a:ext>
                </a:extLst>
              </a:tr>
              <a:tr h="384153">
                <a:tc>
                  <a:txBody>
                    <a:bodyPr/>
                    <a:lstStyle/>
                    <a:p>
                      <a:pPr algn="l"/>
                      <a:r>
                        <a:rPr lang="en-US" sz="1000" dirty="0">
                          <a:latin typeface="Arial" panose="020B0604020202020204" pitchFamily="34" charset="0"/>
                          <a:cs typeface="Arial" panose="020B0604020202020204" pitchFamily="34" charset="0"/>
                        </a:rPr>
                        <a:t>University of Illinois, Chicago</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30</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3693987262"/>
                  </a:ext>
                </a:extLst>
              </a:tr>
              <a:tr h="384153">
                <a:tc>
                  <a:txBody>
                    <a:bodyPr/>
                    <a:lstStyle/>
                    <a:p>
                      <a:pPr algn="l"/>
                      <a:r>
                        <a:rPr lang="en-US" sz="1000" dirty="0">
                          <a:latin typeface="Arial" panose="020B0604020202020204" pitchFamily="34" charset="0"/>
                          <a:cs typeface="Arial" panose="020B0604020202020204" pitchFamily="34" charset="0"/>
                        </a:rPr>
                        <a:t>University of Illinois, Springfield</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39</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695605209"/>
                  </a:ext>
                </a:extLst>
              </a:tr>
              <a:tr h="384153">
                <a:tc>
                  <a:txBody>
                    <a:bodyPr/>
                    <a:lstStyle/>
                    <a:p>
                      <a:pPr algn="l"/>
                      <a:r>
                        <a:rPr lang="en-US" sz="1000" dirty="0">
                          <a:latin typeface="Arial" panose="020B0604020202020204" pitchFamily="34" charset="0"/>
                          <a:cs typeface="Arial" panose="020B0604020202020204" pitchFamily="34" charset="0"/>
                        </a:rPr>
                        <a:t>University of Illinois, Urbana-Champaign</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40</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4</a:t>
                      </a:r>
                    </a:p>
                  </a:txBody>
                  <a:tcPr marL="185310" marR="185310" marT="92655" marB="92655"/>
                </a:tc>
                <a:extLst>
                  <a:ext uri="{0D108BD9-81ED-4DB2-BD59-A6C34878D82A}">
                    <a16:rowId xmlns:a16="http://schemas.microsoft.com/office/drawing/2014/main" val="1797936549"/>
                  </a:ext>
                </a:extLst>
              </a:tr>
              <a:tr h="384153">
                <a:tc>
                  <a:txBody>
                    <a:bodyPr/>
                    <a:lstStyle/>
                    <a:p>
                      <a:pPr algn="l"/>
                      <a:r>
                        <a:rPr lang="en-US" sz="1000" dirty="0">
                          <a:latin typeface="Arial" panose="020B0604020202020204" pitchFamily="34" charset="0"/>
                          <a:cs typeface="Arial" panose="020B0604020202020204" pitchFamily="34" charset="0"/>
                        </a:rPr>
                        <a:t>Western Illinois University</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37</a:t>
                      </a:r>
                    </a:p>
                  </a:txBody>
                  <a:tcPr marL="185310" marR="185310" marT="92655" marB="92655"/>
                </a:tc>
                <a:tc>
                  <a:txBody>
                    <a:bodyPr/>
                    <a:lstStyle/>
                    <a:p>
                      <a:pPr algn="ctr"/>
                      <a:r>
                        <a:rPr lang="en-US" sz="1000" dirty="0">
                          <a:latin typeface="Arial" panose="020B0604020202020204" pitchFamily="34" charset="0"/>
                          <a:cs typeface="Arial" panose="020B0604020202020204" pitchFamily="34" charset="0"/>
                        </a:rPr>
                        <a:t>3</a:t>
                      </a:r>
                    </a:p>
                  </a:txBody>
                  <a:tcPr marL="185310" marR="185310" marT="92655" marB="92655"/>
                </a:tc>
                <a:extLst>
                  <a:ext uri="{0D108BD9-81ED-4DB2-BD59-A6C34878D82A}">
                    <a16:rowId xmlns:a16="http://schemas.microsoft.com/office/drawing/2014/main" val="3654171510"/>
                  </a:ext>
                </a:extLst>
              </a:tr>
            </a:tbl>
          </a:graphicData>
        </a:graphic>
      </p:graphicFrame>
    </p:spTree>
    <p:extLst>
      <p:ext uri="{BB962C8B-B14F-4D97-AF65-F5344CB8AC3E}">
        <p14:creationId xmlns:p14="http://schemas.microsoft.com/office/powerpoint/2010/main" val="3746899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B317F-DB64-9A84-F34B-896EE08609A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3542F7-3E15-2B60-0F74-10002FCC3FA3}"/>
              </a:ext>
            </a:extLst>
          </p:cNvPr>
          <p:cNvSpPr>
            <a:spLocks noGrp="1"/>
          </p:cNvSpPr>
          <p:nvPr>
            <p:ph type="title"/>
          </p:nvPr>
        </p:nvSpPr>
        <p:spPr>
          <a:xfrm>
            <a:off x="2057072" y="274637"/>
            <a:ext cx="6629728" cy="531192"/>
          </a:xfrm>
        </p:spPr>
        <p:txBody>
          <a:bodyPr/>
          <a:lstStyle/>
          <a:p>
            <a:r>
              <a:rPr lang="en-US" sz="2000" dirty="0"/>
              <a:t>Table 8. Sample Mapping of Current Courses to new General Education Curriculum</a:t>
            </a:r>
          </a:p>
        </p:txBody>
      </p:sp>
      <p:graphicFrame>
        <p:nvGraphicFramePr>
          <p:cNvPr id="6" name="Table 5">
            <a:extLst>
              <a:ext uri="{FF2B5EF4-FFF2-40B4-BE49-F238E27FC236}">
                <a16:creationId xmlns:a16="http://schemas.microsoft.com/office/drawing/2014/main" id="{F09A7A3E-2863-1194-351B-77BECC6E5B09}"/>
              </a:ext>
            </a:extLst>
          </p:cNvPr>
          <p:cNvGraphicFramePr>
            <a:graphicFrameLocks noGrp="1"/>
          </p:cNvGraphicFramePr>
          <p:nvPr>
            <p:extLst>
              <p:ext uri="{D42A27DB-BD31-4B8C-83A1-F6EECF244321}">
                <p14:modId xmlns:p14="http://schemas.microsoft.com/office/powerpoint/2010/main" val="2927231211"/>
              </p:ext>
            </p:extLst>
          </p:nvPr>
        </p:nvGraphicFramePr>
        <p:xfrm>
          <a:off x="2255546" y="1076951"/>
          <a:ext cx="6617623" cy="5506412"/>
        </p:xfrm>
        <a:graphic>
          <a:graphicData uri="http://schemas.openxmlformats.org/drawingml/2006/table">
            <a:tbl>
              <a:tblPr firstRow="1" bandRow="1">
                <a:tableStyleId>{74C1A8A3-306A-4EB7-A6B1-4F7E0EB9C5D6}</a:tableStyleId>
              </a:tblPr>
              <a:tblGrid>
                <a:gridCol w="2286000">
                  <a:extLst>
                    <a:ext uri="{9D8B030D-6E8A-4147-A177-3AD203B41FA5}">
                      <a16:colId xmlns:a16="http://schemas.microsoft.com/office/drawing/2014/main" val="2258334418"/>
                    </a:ext>
                  </a:extLst>
                </a:gridCol>
                <a:gridCol w="1021495">
                  <a:extLst>
                    <a:ext uri="{9D8B030D-6E8A-4147-A177-3AD203B41FA5}">
                      <a16:colId xmlns:a16="http://schemas.microsoft.com/office/drawing/2014/main" val="2295513376"/>
                    </a:ext>
                  </a:extLst>
                </a:gridCol>
                <a:gridCol w="2286000">
                  <a:extLst>
                    <a:ext uri="{9D8B030D-6E8A-4147-A177-3AD203B41FA5}">
                      <a16:colId xmlns:a16="http://schemas.microsoft.com/office/drawing/2014/main" val="4079808038"/>
                    </a:ext>
                  </a:extLst>
                </a:gridCol>
                <a:gridCol w="1024128">
                  <a:extLst>
                    <a:ext uri="{9D8B030D-6E8A-4147-A177-3AD203B41FA5}">
                      <a16:colId xmlns:a16="http://schemas.microsoft.com/office/drawing/2014/main" val="2038335430"/>
                    </a:ext>
                  </a:extLst>
                </a:gridCol>
              </a:tblGrid>
              <a:tr h="648136">
                <a:tc>
                  <a:txBody>
                    <a:bodyPr/>
                    <a:lstStyle/>
                    <a:p>
                      <a:pPr algn="l"/>
                      <a:r>
                        <a:rPr lang="en-US" sz="1000" dirty="0">
                          <a:latin typeface="Arial" panose="020B0604020202020204" pitchFamily="34" charset="0"/>
                          <a:cs typeface="Arial" panose="020B0604020202020204" pitchFamily="34" charset="0"/>
                        </a:rPr>
                        <a:t>Current Gen Ed Categories</a:t>
                      </a:r>
                    </a:p>
                  </a:txBody>
                  <a:tcPr marL="185310" marR="185310" marT="92655" marB="92655" anchor="ctr">
                    <a:solidFill>
                      <a:srgbClr val="B51600"/>
                    </a:solidFill>
                  </a:tcPr>
                </a:tc>
                <a:tc>
                  <a:txBody>
                    <a:bodyPr/>
                    <a:lstStyle/>
                    <a:p>
                      <a:pPr algn="ctr"/>
                      <a:r>
                        <a:rPr lang="en-US" sz="1000" dirty="0">
                          <a:latin typeface="Arial" panose="020B0604020202020204" pitchFamily="34" charset="0"/>
                          <a:cs typeface="Arial" panose="020B0604020202020204" pitchFamily="34" charset="0"/>
                        </a:rPr>
                        <a:t># of </a:t>
                      </a:r>
                    </a:p>
                    <a:p>
                      <a:pPr algn="ctr"/>
                      <a:r>
                        <a:rPr lang="en-US" sz="1000" dirty="0">
                          <a:latin typeface="Arial" panose="020B0604020202020204" pitchFamily="34" charset="0"/>
                          <a:cs typeface="Arial" panose="020B0604020202020204" pitchFamily="34" charset="0"/>
                        </a:rPr>
                        <a:t>Courses</a:t>
                      </a:r>
                    </a:p>
                  </a:txBody>
                  <a:tcPr marL="185310" marR="185310" marT="92655" marB="92655" anchor="ctr">
                    <a:solidFill>
                      <a:srgbClr val="B51600"/>
                    </a:solidFill>
                  </a:tcPr>
                </a:tc>
                <a:tc>
                  <a:txBody>
                    <a:bodyPr/>
                    <a:lstStyle/>
                    <a:p>
                      <a:pPr algn="l"/>
                      <a:r>
                        <a:rPr lang="en-US" sz="1000" dirty="0">
                          <a:latin typeface="Arial" panose="020B0604020202020204" pitchFamily="34" charset="0"/>
                          <a:cs typeface="Arial" panose="020B0604020202020204" pitchFamily="34" charset="0"/>
                        </a:rPr>
                        <a:t>New Gen Ed Categories</a:t>
                      </a:r>
                    </a:p>
                  </a:txBody>
                  <a:tcPr marL="185310" marR="185310" marT="92655" marB="92655" anchor="ctr">
                    <a:solidFill>
                      <a:srgbClr val="B51600"/>
                    </a:solidFill>
                  </a:tcPr>
                </a:tc>
                <a:tc>
                  <a:txBody>
                    <a:bodyPr/>
                    <a:lstStyle/>
                    <a:p>
                      <a:pPr algn="ctr"/>
                      <a:r>
                        <a:rPr lang="en-US" sz="1000" dirty="0">
                          <a:latin typeface="Arial" panose="020B0604020202020204" pitchFamily="34" charset="0"/>
                          <a:cs typeface="Arial" panose="020B0604020202020204" pitchFamily="34" charset="0"/>
                        </a:rPr>
                        <a:t># of </a:t>
                      </a:r>
                    </a:p>
                    <a:p>
                      <a:pPr algn="ctr"/>
                      <a:r>
                        <a:rPr lang="en-US" sz="1000" dirty="0">
                          <a:latin typeface="Arial" panose="020B0604020202020204" pitchFamily="34" charset="0"/>
                          <a:cs typeface="Arial" panose="020B0604020202020204" pitchFamily="34" charset="0"/>
                        </a:rPr>
                        <a:t>Courses </a:t>
                      </a:r>
                    </a:p>
                    <a:p>
                      <a:pPr algn="ctr"/>
                      <a:r>
                        <a:rPr lang="en-US" sz="1000" dirty="0">
                          <a:latin typeface="Arial" panose="020B0604020202020204" pitchFamily="34" charset="0"/>
                          <a:cs typeface="Arial" panose="020B0604020202020204" pitchFamily="34" charset="0"/>
                        </a:rPr>
                        <a:t>(sample)</a:t>
                      </a:r>
                    </a:p>
                  </a:txBody>
                  <a:tcPr marL="185310" marR="185310" marT="92655" marB="92655" anchor="ctr">
                    <a:solidFill>
                      <a:srgbClr val="B51600"/>
                    </a:solidFill>
                  </a:tcPr>
                </a:tc>
                <a:extLst>
                  <a:ext uri="{0D108BD9-81ED-4DB2-BD59-A6C34878D82A}">
                    <a16:rowId xmlns:a16="http://schemas.microsoft.com/office/drawing/2014/main" val="3129584166"/>
                  </a:ext>
                </a:extLst>
              </a:tr>
              <a:tr h="500130">
                <a:tc>
                  <a:txBody>
                    <a:bodyPr/>
                    <a:lstStyle/>
                    <a:p>
                      <a:pPr marL="0" marR="0" algn="l">
                        <a:lnSpc>
                          <a:spcPct val="1070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Communication &amp; Composition</a:t>
                      </a:r>
                    </a:p>
                  </a:txBody>
                  <a:tcPr marL="185310" marR="185310" marT="92655" marB="92655" anchor="ctr"/>
                </a:tc>
                <a:tc>
                  <a:txBody>
                    <a:bodyPr/>
                    <a:lstStyle/>
                    <a:p>
                      <a:pPr marL="0" marR="0" algn="ctr">
                        <a:lnSpc>
                          <a:spcPct val="107000"/>
                        </a:lnSpc>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2</a:t>
                      </a:r>
                    </a:p>
                  </a:txBody>
                  <a:tcPr marL="185310" marR="185310" marT="92655" marB="92655" anchor="ctr"/>
                </a:tc>
                <a:tc>
                  <a:txBody>
                    <a:bodyPr/>
                    <a:lstStyle/>
                    <a:p>
                      <a:pPr marL="0" marR="0" algn="l">
                        <a:lnSpc>
                          <a:spcPct val="107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Information Fluency Through Writing</a:t>
                      </a:r>
                      <a:endParaRPr lang="en-US" sz="1000" dirty="0">
                        <a:effectLst/>
                        <a:latin typeface="Arial" panose="020B0604020202020204" pitchFamily="34" charset="0"/>
                        <a:ea typeface="Calibri" panose="020F0502020204030204" pitchFamily="34" charset="0"/>
                        <a:cs typeface="Arial" panose="020B0604020202020204" pitchFamily="34" charset="0"/>
                      </a:endParaRP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1</a:t>
                      </a:r>
                    </a:p>
                  </a:txBody>
                  <a:tcPr marL="185310" marR="185310" marT="92655" marB="92655" anchor="ctr"/>
                </a:tc>
                <a:extLst>
                  <a:ext uri="{0D108BD9-81ED-4DB2-BD59-A6C34878D82A}">
                    <a16:rowId xmlns:a16="http://schemas.microsoft.com/office/drawing/2014/main" val="2809762043"/>
                  </a:ext>
                </a:extLst>
              </a:tr>
              <a:tr h="332388">
                <a:tc>
                  <a:txBody>
                    <a:bodyPr/>
                    <a:lstStyle/>
                    <a:p>
                      <a:pPr algn="l"/>
                      <a:r>
                        <a:rPr lang="en-US" sz="1000" dirty="0">
                          <a:latin typeface="Arial" panose="020B0604020202020204" pitchFamily="34" charset="0"/>
                          <a:cs typeface="Arial" panose="020B0604020202020204" pitchFamily="34" charset="0"/>
                        </a:rPr>
                        <a:t>Language in the Humanities</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37</a:t>
                      </a:r>
                    </a:p>
                  </a:txBody>
                  <a:tcPr marL="185310" marR="185310" marT="92655" marB="92655" anchor="ctr"/>
                </a:tc>
                <a:tc>
                  <a:txBody>
                    <a:bodyPr/>
                    <a:lstStyle/>
                    <a:p>
                      <a:pPr algn="l"/>
                      <a:r>
                        <a:rPr lang="en-US" sz="1000" dirty="0">
                          <a:latin typeface="Arial" panose="020B0604020202020204" pitchFamily="34" charset="0"/>
                          <a:cs typeface="Arial" panose="020B0604020202020204" pitchFamily="34" charset="0"/>
                        </a:rPr>
                        <a:t>Communication Inquiry </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2</a:t>
                      </a:r>
                    </a:p>
                  </a:txBody>
                  <a:tcPr marL="185310" marR="185310" marT="92655" marB="92655" anchor="ctr"/>
                </a:tc>
                <a:extLst>
                  <a:ext uri="{0D108BD9-81ED-4DB2-BD59-A6C34878D82A}">
                    <a16:rowId xmlns:a16="http://schemas.microsoft.com/office/drawing/2014/main" val="4146341851"/>
                  </a:ext>
                </a:extLst>
              </a:tr>
              <a:tr h="332388">
                <a:tc>
                  <a:txBody>
                    <a:bodyPr/>
                    <a:lstStyle/>
                    <a:p>
                      <a:pPr algn="l"/>
                      <a:r>
                        <a:rPr lang="en-US" sz="1000" dirty="0">
                          <a:latin typeface="Arial" panose="020B0604020202020204" pitchFamily="34" charset="0"/>
                          <a:cs typeface="Arial" panose="020B0604020202020204" pitchFamily="34" charset="0"/>
                        </a:rPr>
                        <a:t>Natural Science</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14</a:t>
                      </a:r>
                    </a:p>
                  </a:txBody>
                  <a:tcPr marL="185310" marR="185310" marT="92655" marB="92655" anchor="ctr"/>
                </a:tc>
                <a:tc>
                  <a:txBody>
                    <a:bodyPr/>
                    <a:lstStyle/>
                    <a:p>
                      <a:pPr algn="l"/>
                      <a:r>
                        <a:rPr lang="en-US" sz="1000" dirty="0">
                          <a:latin typeface="Arial" panose="020B0604020202020204" pitchFamily="34" charset="0"/>
                          <a:cs typeface="Arial" panose="020B0604020202020204" pitchFamily="34" charset="0"/>
                        </a:rPr>
                        <a:t>Applied Writing Inquiry</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37</a:t>
                      </a:r>
                    </a:p>
                  </a:txBody>
                  <a:tcPr marL="185310" marR="185310" marT="92655" marB="92655" anchor="ctr"/>
                </a:tc>
                <a:extLst>
                  <a:ext uri="{0D108BD9-81ED-4DB2-BD59-A6C34878D82A}">
                    <a16:rowId xmlns:a16="http://schemas.microsoft.com/office/drawing/2014/main" val="4012897923"/>
                  </a:ext>
                </a:extLst>
              </a:tr>
              <a:tr h="332388">
                <a:tc>
                  <a:txBody>
                    <a:bodyPr/>
                    <a:lstStyle/>
                    <a:p>
                      <a:pPr algn="l"/>
                      <a:r>
                        <a:rPr lang="en-US" sz="1000" dirty="0">
                          <a:latin typeface="Arial" panose="020B0604020202020204" pitchFamily="34" charset="0"/>
                          <a:cs typeface="Arial" panose="020B0604020202020204" pitchFamily="34" charset="0"/>
                        </a:rPr>
                        <a:t>Humanities</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48</a:t>
                      </a:r>
                    </a:p>
                  </a:txBody>
                  <a:tcPr marL="185310" marR="185310" marT="92655" marB="92655" anchor="ctr"/>
                </a:tc>
                <a:tc>
                  <a:txBody>
                    <a:bodyPr/>
                    <a:lstStyle/>
                    <a:p>
                      <a:pPr algn="l"/>
                      <a:r>
                        <a:rPr lang="en-US" sz="1000" dirty="0">
                          <a:latin typeface="Arial" panose="020B0604020202020204" pitchFamily="34" charset="0"/>
                          <a:cs typeface="Arial" panose="020B0604020202020204" pitchFamily="34" charset="0"/>
                        </a:rPr>
                        <a:t>Quantitative Literacy</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13</a:t>
                      </a:r>
                    </a:p>
                  </a:txBody>
                  <a:tcPr marL="185310" marR="185310" marT="92655" marB="92655" anchor="ctr"/>
                </a:tc>
                <a:extLst>
                  <a:ext uri="{0D108BD9-81ED-4DB2-BD59-A6C34878D82A}">
                    <a16:rowId xmlns:a16="http://schemas.microsoft.com/office/drawing/2014/main" val="3492697556"/>
                  </a:ext>
                </a:extLst>
              </a:tr>
              <a:tr h="332388">
                <a:tc>
                  <a:txBody>
                    <a:bodyPr/>
                    <a:lstStyle/>
                    <a:p>
                      <a:pPr algn="l"/>
                      <a:r>
                        <a:rPr lang="en-US" sz="1000" dirty="0">
                          <a:latin typeface="Arial" panose="020B0604020202020204" pitchFamily="34" charset="0"/>
                          <a:cs typeface="Arial" panose="020B0604020202020204" pitchFamily="34" charset="0"/>
                        </a:rPr>
                        <a:t>Fine Arts</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55</a:t>
                      </a:r>
                    </a:p>
                  </a:txBody>
                  <a:tcPr marL="185310" marR="185310" marT="92655" marB="92655" anchor="ctr"/>
                </a:tc>
                <a:tc>
                  <a:txBody>
                    <a:bodyPr/>
                    <a:lstStyle/>
                    <a:p>
                      <a:pPr algn="l"/>
                      <a:r>
                        <a:rPr lang="en-US" sz="1000" dirty="0">
                          <a:latin typeface="Arial" panose="020B0604020202020204" pitchFamily="34" charset="0"/>
                          <a:cs typeface="Arial" panose="020B0604020202020204" pitchFamily="34" charset="0"/>
                        </a:rPr>
                        <a:t>Scientific Literacy</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14</a:t>
                      </a:r>
                    </a:p>
                  </a:txBody>
                  <a:tcPr marL="185310" marR="185310" marT="92655" marB="92655" anchor="ctr"/>
                </a:tc>
                <a:extLst>
                  <a:ext uri="{0D108BD9-81ED-4DB2-BD59-A6C34878D82A}">
                    <a16:rowId xmlns:a16="http://schemas.microsoft.com/office/drawing/2014/main" val="3960933883"/>
                  </a:ext>
                </a:extLst>
              </a:tr>
              <a:tr h="490262">
                <a:tc>
                  <a:txBody>
                    <a:bodyPr/>
                    <a:lstStyle/>
                    <a:p>
                      <a:pPr algn="l"/>
                      <a:r>
                        <a:rPr lang="en-US" sz="1000" dirty="0">
                          <a:latin typeface="Arial" panose="020B0604020202020204" pitchFamily="34" charset="0"/>
                          <a:cs typeface="Arial" panose="020B0604020202020204" pitchFamily="34" charset="0"/>
                        </a:rPr>
                        <a:t>Social &amp; Behavioral Sciences</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29</a:t>
                      </a:r>
                    </a:p>
                  </a:txBody>
                  <a:tcPr marL="185310" marR="185310" marT="92655" marB="92655" anchor="ctr"/>
                </a:tc>
                <a:tc>
                  <a:txBody>
                    <a:bodyPr/>
                    <a:lstStyle/>
                    <a:p>
                      <a:pPr algn="l"/>
                      <a:r>
                        <a:rPr lang="en-US" sz="1000" dirty="0">
                          <a:latin typeface="Arial" panose="020B0604020202020204" pitchFamily="34" charset="0"/>
                          <a:cs typeface="Arial" panose="020B0604020202020204" pitchFamily="34" charset="0"/>
                        </a:rPr>
                        <a:t>Exploring the Human Condition</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48</a:t>
                      </a:r>
                    </a:p>
                  </a:txBody>
                  <a:tcPr marL="185310" marR="185310" marT="92655" marB="92655" anchor="ctr"/>
                </a:tc>
                <a:extLst>
                  <a:ext uri="{0D108BD9-81ED-4DB2-BD59-A6C34878D82A}">
                    <a16:rowId xmlns:a16="http://schemas.microsoft.com/office/drawing/2014/main" val="146329896"/>
                  </a:ext>
                </a:extLst>
              </a:tr>
              <a:tr h="490262">
                <a:tc>
                  <a:txBody>
                    <a:bodyPr/>
                    <a:lstStyle/>
                    <a:p>
                      <a:pPr algn="l"/>
                      <a:r>
                        <a:rPr lang="en-US" sz="1000" dirty="0">
                          <a:latin typeface="Arial" panose="020B0604020202020204" pitchFamily="34" charset="0"/>
                          <a:cs typeface="Arial" panose="020B0604020202020204" pitchFamily="34" charset="0"/>
                        </a:rPr>
                        <a:t>Science, Mathematics, &amp; Technology</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24</a:t>
                      </a:r>
                    </a:p>
                  </a:txBody>
                  <a:tcPr marL="185310" marR="185310" marT="92655" marB="92655" anchor="ctr"/>
                </a:tc>
                <a:tc>
                  <a:txBody>
                    <a:bodyPr/>
                    <a:lstStyle/>
                    <a:p>
                      <a:pPr algn="l"/>
                      <a:r>
                        <a:rPr lang="en-US" sz="1000" dirty="0">
                          <a:latin typeface="Arial" panose="020B0604020202020204" pitchFamily="34" charset="0"/>
                          <a:cs typeface="Arial" panose="020B0604020202020204" pitchFamily="34" charset="0"/>
                        </a:rPr>
                        <a:t>Creative Arts</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55</a:t>
                      </a:r>
                    </a:p>
                  </a:txBody>
                  <a:tcPr marL="185310" marR="185310" marT="92655" marB="92655" anchor="ctr"/>
                </a:tc>
                <a:extLst>
                  <a:ext uri="{0D108BD9-81ED-4DB2-BD59-A6C34878D82A}">
                    <a16:rowId xmlns:a16="http://schemas.microsoft.com/office/drawing/2014/main" val="801992039"/>
                  </a:ext>
                </a:extLst>
              </a:tr>
              <a:tr h="332388">
                <a:tc>
                  <a:txBody>
                    <a:bodyPr/>
                    <a:lstStyle/>
                    <a:p>
                      <a:pPr algn="l"/>
                      <a:r>
                        <a:rPr lang="en-US" sz="1000" dirty="0">
                          <a:latin typeface="Arial" panose="020B0604020202020204" pitchFamily="34" charset="0"/>
                          <a:cs typeface="Arial" panose="020B0604020202020204" pitchFamily="34" charset="0"/>
                        </a:rPr>
                        <a:t>Mathematics</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4</a:t>
                      </a:r>
                    </a:p>
                  </a:txBody>
                  <a:tcPr marL="185310" marR="185310" marT="92655" marB="92655" anchor="ctr"/>
                </a:tc>
                <a:tc>
                  <a:txBody>
                    <a:bodyPr/>
                    <a:lstStyle/>
                    <a:p>
                      <a:pPr algn="l"/>
                      <a:r>
                        <a:rPr lang="en-US" sz="1000" dirty="0">
                          <a:latin typeface="Arial" panose="020B0604020202020204" pitchFamily="34" charset="0"/>
                          <a:cs typeface="Arial" panose="020B0604020202020204" pitchFamily="34" charset="0"/>
                        </a:rPr>
                        <a:t>Individuals and Society</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52</a:t>
                      </a:r>
                    </a:p>
                  </a:txBody>
                  <a:tcPr marL="185310" marR="185310" marT="92655" marB="92655" anchor="ctr"/>
                </a:tc>
                <a:extLst>
                  <a:ext uri="{0D108BD9-81ED-4DB2-BD59-A6C34878D82A}">
                    <a16:rowId xmlns:a16="http://schemas.microsoft.com/office/drawing/2014/main" val="1761663066"/>
                  </a:ext>
                </a:extLst>
              </a:tr>
              <a:tr h="523390">
                <a:tc>
                  <a:txBody>
                    <a:bodyPr/>
                    <a:lstStyle/>
                    <a:p>
                      <a:pPr algn="l"/>
                      <a:r>
                        <a:rPr lang="en-US" sz="1000" dirty="0">
                          <a:latin typeface="Arial" panose="020B0604020202020204" pitchFamily="34" charset="0"/>
                          <a:cs typeface="Arial" panose="020B0604020202020204" pitchFamily="34" charset="0"/>
                        </a:rPr>
                        <a:t>Quantitative Reasoning</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9</a:t>
                      </a:r>
                    </a:p>
                  </a:txBody>
                  <a:tcPr marL="185310" marR="185310" marT="92655" marB="92655" anchor="ctr"/>
                </a:tc>
                <a:tc>
                  <a:txBody>
                    <a:bodyPr/>
                    <a:lstStyle/>
                    <a:p>
                      <a:pPr algn="l"/>
                      <a:r>
                        <a:rPr lang="en-US" sz="1000" dirty="0">
                          <a:latin typeface="Arial" panose="020B0604020202020204" pitchFamily="34" charset="0"/>
                          <a:cs typeface="Arial" panose="020B0604020202020204" pitchFamily="34" charset="0"/>
                        </a:rPr>
                        <a:t>Science, Technology, Engineering, and Mathematics</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24</a:t>
                      </a:r>
                    </a:p>
                  </a:txBody>
                  <a:tcPr marL="185310" marR="185310" marT="92655" marB="92655" anchor="ctr"/>
                </a:tc>
                <a:extLst>
                  <a:ext uri="{0D108BD9-81ED-4DB2-BD59-A6C34878D82A}">
                    <a16:rowId xmlns:a16="http://schemas.microsoft.com/office/drawing/2014/main" val="3226304198"/>
                  </a:ext>
                </a:extLst>
              </a:tr>
              <a:tr h="490262">
                <a:tc>
                  <a:txBody>
                    <a:bodyPr/>
                    <a:lstStyle/>
                    <a:p>
                      <a:pPr algn="l"/>
                      <a:r>
                        <a:rPr lang="en-US" sz="1000" dirty="0">
                          <a:latin typeface="Arial" panose="020B0604020202020204" pitchFamily="34" charset="0"/>
                          <a:cs typeface="Arial" panose="020B0604020202020204" pitchFamily="34" charset="0"/>
                        </a:rPr>
                        <a:t>United States Traditions</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12</a:t>
                      </a:r>
                    </a:p>
                  </a:txBody>
                  <a:tcPr marL="185310" marR="185310" marT="92655" marB="92655" anchor="ctr"/>
                </a:tc>
                <a:tc>
                  <a:txBody>
                    <a:bodyPr/>
                    <a:lstStyle/>
                    <a:p>
                      <a:pPr algn="l"/>
                      <a:r>
                        <a:rPr lang="en-US" sz="1000" dirty="0">
                          <a:latin typeface="Arial" panose="020B0604020202020204" pitchFamily="34" charset="0"/>
                          <a:cs typeface="Arial" panose="020B0604020202020204" pitchFamily="34" charset="0"/>
                        </a:rPr>
                        <a:t>Experiential Learning and Civic Engagement</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61</a:t>
                      </a:r>
                    </a:p>
                  </a:txBody>
                  <a:tcPr marL="185310" marR="185310" marT="92655" marB="92655" anchor="ctr"/>
                </a:tc>
                <a:extLst>
                  <a:ext uri="{0D108BD9-81ED-4DB2-BD59-A6C34878D82A}">
                    <a16:rowId xmlns:a16="http://schemas.microsoft.com/office/drawing/2014/main" val="396805469"/>
                  </a:ext>
                </a:extLst>
              </a:tr>
              <a:tr h="332388">
                <a:tc>
                  <a:txBody>
                    <a:bodyPr/>
                    <a:lstStyle/>
                    <a:p>
                      <a:pPr algn="l"/>
                      <a:r>
                        <a:rPr lang="en-US" sz="1000" dirty="0">
                          <a:latin typeface="Arial" panose="020B0604020202020204" pitchFamily="34" charset="0"/>
                          <a:cs typeface="Arial" panose="020B0604020202020204" pitchFamily="34" charset="0"/>
                        </a:rPr>
                        <a:t>Individuals and Civic Life</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12</a:t>
                      </a:r>
                    </a:p>
                  </a:txBody>
                  <a:tcPr marL="185310" marR="185310" marT="92655" marB="92655" anchor="ctr"/>
                </a:tc>
                <a:tc>
                  <a:txBody>
                    <a:bodyPr/>
                    <a:lstStyle/>
                    <a:p>
                      <a:pPr algn="l"/>
                      <a:r>
                        <a:rPr lang="en-US" sz="1000" dirty="0">
                          <a:latin typeface="Arial" panose="020B0604020202020204" pitchFamily="34" charset="0"/>
                          <a:cs typeface="Arial" panose="020B0604020202020204" pitchFamily="34" charset="0"/>
                        </a:rPr>
                        <a:t>General Education Elective</a:t>
                      </a:r>
                    </a:p>
                  </a:txBody>
                  <a:tcPr marL="185310" marR="185310" marT="92655" marB="92655" anchor="ctr"/>
                </a:tc>
                <a:tc>
                  <a:txBody>
                    <a:bodyPr/>
                    <a:lstStyle/>
                    <a:p>
                      <a:pPr algn="ctr"/>
                      <a:r>
                        <a:rPr lang="en-US" sz="1000" dirty="0">
                          <a:latin typeface="Arial" panose="020B0604020202020204" pitchFamily="34" charset="0"/>
                          <a:cs typeface="Arial" panose="020B0604020202020204" pitchFamily="34" charset="0"/>
                        </a:rPr>
                        <a:t>246</a:t>
                      </a:r>
                    </a:p>
                  </a:txBody>
                  <a:tcPr marL="185310" marR="185310" marT="92655" marB="92655" anchor="ctr"/>
                </a:tc>
                <a:extLst>
                  <a:ext uri="{0D108BD9-81ED-4DB2-BD59-A6C34878D82A}">
                    <a16:rowId xmlns:a16="http://schemas.microsoft.com/office/drawing/2014/main" val="146551520"/>
                  </a:ext>
                </a:extLst>
              </a:tr>
              <a:tr h="332388">
                <a:tc>
                  <a:txBody>
                    <a:bodyPr/>
                    <a:lstStyle/>
                    <a:p>
                      <a:pPr algn="l"/>
                      <a:r>
                        <a:rPr lang="en-US" sz="1000" b="1" dirty="0">
                          <a:solidFill>
                            <a:srgbClr val="C00000"/>
                          </a:solidFill>
                          <a:latin typeface="Arial" panose="020B0604020202020204" pitchFamily="34" charset="0"/>
                          <a:cs typeface="Arial" panose="020B0604020202020204" pitchFamily="34" charset="0"/>
                        </a:rPr>
                        <a:t>Total</a:t>
                      </a:r>
                    </a:p>
                  </a:txBody>
                  <a:tcPr marL="185310" marR="185310" marT="92655" marB="92655" anchor="ctr"/>
                </a:tc>
                <a:tc>
                  <a:txBody>
                    <a:bodyPr/>
                    <a:lstStyle/>
                    <a:p>
                      <a:pPr algn="ctr"/>
                      <a:r>
                        <a:rPr lang="en-US" sz="1000" b="1" dirty="0">
                          <a:solidFill>
                            <a:srgbClr val="C00000"/>
                          </a:solidFill>
                          <a:latin typeface="Arial" panose="020B0604020202020204" pitchFamily="34" charset="0"/>
                          <a:cs typeface="Arial" panose="020B0604020202020204" pitchFamily="34" charset="0"/>
                        </a:rPr>
                        <a:t>246</a:t>
                      </a:r>
                    </a:p>
                  </a:txBody>
                  <a:tcPr marL="185310" marR="185310" marT="92655" marB="92655" anchor="ctr"/>
                </a:tc>
                <a:tc>
                  <a:txBody>
                    <a:bodyPr/>
                    <a:lstStyle/>
                    <a:p>
                      <a:pPr algn="l"/>
                      <a:r>
                        <a:rPr lang="en-US" sz="1000" b="1" dirty="0">
                          <a:solidFill>
                            <a:srgbClr val="C00000"/>
                          </a:solidFill>
                          <a:latin typeface="Arial" panose="020B0604020202020204" pitchFamily="34" charset="0"/>
                          <a:cs typeface="Arial" panose="020B0604020202020204" pitchFamily="34" charset="0"/>
                        </a:rPr>
                        <a:t>Total</a:t>
                      </a:r>
                    </a:p>
                  </a:txBody>
                  <a:tcPr marL="185310" marR="185310" marT="92655" marB="92655" anchor="ctr"/>
                </a:tc>
                <a:tc>
                  <a:txBody>
                    <a:bodyPr/>
                    <a:lstStyle/>
                    <a:p>
                      <a:pPr algn="ctr"/>
                      <a:r>
                        <a:rPr lang="en-US" sz="1000" b="1" dirty="0">
                          <a:solidFill>
                            <a:srgbClr val="C00000"/>
                          </a:solidFill>
                          <a:latin typeface="Arial" panose="020B0604020202020204" pitchFamily="34" charset="0"/>
                          <a:cs typeface="Arial" panose="020B0604020202020204" pitchFamily="34" charset="0"/>
                        </a:rPr>
                        <a:t>TBD</a:t>
                      </a:r>
                    </a:p>
                  </a:txBody>
                  <a:tcPr marL="185310" marR="185310" marT="92655" marB="92655" anchor="ctr"/>
                </a:tc>
                <a:extLst>
                  <a:ext uri="{0D108BD9-81ED-4DB2-BD59-A6C34878D82A}">
                    <a16:rowId xmlns:a16="http://schemas.microsoft.com/office/drawing/2014/main" val="704882230"/>
                  </a:ext>
                </a:extLst>
              </a:tr>
            </a:tbl>
          </a:graphicData>
        </a:graphic>
      </p:graphicFrame>
    </p:spTree>
    <p:extLst>
      <p:ext uri="{BB962C8B-B14F-4D97-AF65-F5344CB8AC3E}">
        <p14:creationId xmlns:p14="http://schemas.microsoft.com/office/powerpoint/2010/main" val="2212083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5F12BF-9216-254B-10FE-E2F577BE9B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4E4F15-7E17-38C4-205E-F6A46E2DCA44}"/>
              </a:ext>
            </a:extLst>
          </p:cNvPr>
          <p:cNvSpPr>
            <a:spLocks noGrp="1"/>
          </p:cNvSpPr>
          <p:nvPr>
            <p:ph type="title"/>
          </p:nvPr>
        </p:nvSpPr>
        <p:spPr>
          <a:xfrm>
            <a:off x="2057072" y="274637"/>
            <a:ext cx="6533675" cy="531192"/>
          </a:xfrm>
        </p:spPr>
        <p:txBody>
          <a:bodyPr/>
          <a:lstStyle/>
          <a:p>
            <a:r>
              <a:rPr lang="en-US" sz="2000" dirty="0"/>
              <a:t>Table 9. IAI/ISU Gen Ed Comparison</a:t>
            </a:r>
          </a:p>
        </p:txBody>
      </p:sp>
      <p:graphicFrame>
        <p:nvGraphicFramePr>
          <p:cNvPr id="3" name="Table 2">
            <a:extLst>
              <a:ext uri="{FF2B5EF4-FFF2-40B4-BE49-F238E27FC236}">
                <a16:creationId xmlns:a16="http://schemas.microsoft.com/office/drawing/2014/main" id="{FF13F379-FFE7-B735-B739-A99A1138A4BD}"/>
              </a:ext>
            </a:extLst>
          </p:cNvPr>
          <p:cNvGraphicFramePr>
            <a:graphicFrameLocks noGrp="1"/>
          </p:cNvGraphicFramePr>
          <p:nvPr>
            <p:extLst>
              <p:ext uri="{D42A27DB-BD31-4B8C-83A1-F6EECF244321}">
                <p14:modId xmlns:p14="http://schemas.microsoft.com/office/powerpoint/2010/main" val="62336446"/>
              </p:ext>
            </p:extLst>
          </p:nvPr>
        </p:nvGraphicFramePr>
        <p:xfrm>
          <a:off x="2262635" y="805829"/>
          <a:ext cx="6581971" cy="5769120"/>
        </p:xfrm>
        <a:graphic>
          <a:graphicData uri="http://schemas.openxmlformats.org/drawingml/2006/table">
            <a:tbl>
              <a:tblPr firstRow="1" bandRow="1">
                <a:tableStyleId>{74C1A8A3-306A-4EB7-A6B1-4F7E0EB9C5D6}</a:tableStyleId>
              </a:tblPr>
              <a:tblGrid>
                <a:gridCol w="1880333">
                  <a:extLst>
                    <a:ext uri="{9D8B030D-6E8A-4147-A177-3AD203B41FA5}">
                      <a16:colId xmlns:a16="http://schemas.microsoft.com/office/drawing/2014/main" val="4079808038"/>
                    </a:ext>
                  </a:extLst>
                </a:gridCol>
                <a:gridCol w="2232758">
                  <a:extLst>
                    <a:ext uri="{9D8B030D-6E8A-4147-A177-3AD203B41FA5}">
                      <a16:colId xmlns:a16="http://schemas.microsoft.com/office/drawing/2014/main" val="2038335430"/>
                    </a:ext>
                  </a:extLst>
                </a:gridCol>
                <a:gridCol w="2468880">
                  <a:extLst>
                    <a:ext uri="{9D8B030D-6E8A-4147-A177-3AD203B41FA5}">
                      <a16:colId xmlns:a16="http://schemas.microsoft.com/office/drawing/2014/main" val="4234642953"/>
                    </a:ext>
                  </a:extLst>
                </a:gridCol>
              </a:tblGrid>
              <a:tr h="274320">
                <a:tc>
                  <a:txBody>
                    <a:bodyPr/>
                    <a:lstStyle/>
                    <a:p>
                      <a:pPr algn="l"/>
                      <a:r>
                        <a:rPr lang="en-US" sz="800" dirty="0">
                          <a:latin typeface="Arial" panose="020B0604020202020204" pitchFamily="34" charset="0"/>
                          <a:cs typeface="Arial" panose="020B0604020202020204" pitchFamily="34" charset="0"/>
                        </a:rPr>
                        <a:t>IAI (37+ hours)</a:t>
                      </a:r>
                    </a:p>
                  </a:txBody>
                  <a:tcPr marL="185310" marR="185310" marT="92655" marB="92655" anchor="ctr">
                    <a:solidFill>
                      <a:srgbClr val="B51600"/>
                    </a:solidFill>
                  </a:tcPr>
                </a:tc>
                <a:tc>
                  <a:txBody>
                    <a:bodyPr/>
                    <a:lstStyle/>
                    <a:p>
                      <a:pPr algn="ctr"/>
                      <a:r>
                        <a:rPr lang="en-US" sz="800" dirty="0">
                          <a:latin typeface="Arial" panose="020B0604020202020204" pitchFamily="34" charset="0"/>
                          <a:cs typeface="Arial" panose="020B0604020202020204" pitchFamily="34" charset="0"/>
                        </a:rPr>
                        <a:t>Current ISU Curriculum (36+)</a:t>
                      </a:r>
                    </a:p>
                  </a:txBody>
                  <a:tcPr marL="185310" marR="185310" marT="92655" marB="92655" anchor="ctr">
                    <a:solidFill>
                      <a:srgbClr val="B51600"/>
                    </a:solidFill>
                  </a:tcPr>
                </a:tc>
                <a:tc>
                  <a:txBody>
                    <a:bodyPr/>
                    <a:lstStyle/>
                    <a:p>
                      <a:pPr algn="ctr"/>
                      <a:r>
                        <a:rPr lang="en-US" sz="800" dirty="0">
                          <a:latin typeface="Arial" panose="020B0604020202020204" pitchFamily="34" charset="0"/>
                          <a:cs typeface="Arial" panose="020B0604020202020204" pitchFamily="34" charset="0"/>
                        </a:rPr>
                        <a:t>Proposed ISU Curriculum (33+)</a:t>
                      </a:r>
                    </a:p>
                  </a:txBody>
                  <a:tcPr marL="185310" marR="185310" marT="92655" marB="92655" anchor="ctr">
                    <a:solidFill>
                      <a:srgbClr val="B51600"/>
                    </a:solidFill>
                  </a:tcPr>
                </a:tc>
                <a:extLst>
                  <a:ext uri="{0D108BD9-81ED-4DB2-BD59-A6C34878D82A}">
                    <a16:rowId xmlns:a16="http://schemas.microsoft.com/office/drawing/2014/main" val="3129584166"/>
                  </a:ext>
                </a:extLst>
              </a:tr>
              <a:tr h="274320">
                <a:tc>
                  <a:txBody>
                    <a:bodyPr/>
                    <a:lstStyle/>
                    <a:p>
                      <a:pPr algn="l"/>
                      <a:r>
                        <a:rPr lang="en-US" sz="800" dirty="0">
                          <a:latin typeface="Arial" panose="020B0604020202020204" pitchFamily="34" charset="0"/>
                          <a:cs typeface="Arial" panose="020B0604020202020204" pitchFamily="34" charset="0"/>
                        </a:rPr>
                        <a:t>Communication (9)</a:t>
                      </a:r>
                    </a:p>
                  </a:txBody>
                  <a:tcPr marL="185310" marR="185310" marT="92655" marB="92655" anchor="ctr"/>
                </a:tc>
                <a:tc>
                  <a:txBody>
                    <a:bodyPr/>
                    <a:lstStyle/>
                    <a:p>
                      <a:pPr algn="l"/>
                      <a:r>
                        <a:rPr lang="en-US" sz="800" dirty="0">
                          <a:latin typeface="Arial" panose="020B0604020202020204" pitchFamily="34" charset="0"/>
                          <a:cs typeface="Arial" panose="020B0604020202020204" pitchFamily="34" charset="0"/>
                        </a:rPr>
                        <a:t>Communication &amp; Composition (3)</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Communication &amp; Composition (3)</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Language in the Humanities (3)</a:t>
                      </a:r>
                    </a:p>
                  </a:txBody>
                  <a:tcPr marL="185310" marR="185310" marT="92655" marB="9265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Information Fluency Through Writing (3)</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Communication Inquiry (3)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Applied Writing Inquiry (3)</a:t>
                      </a:r>
                      <a:endParaRPr lang="en-US" sz="800" b="1" dirty="0">
                        <a:solidFill>
                          <a:srgbClr val="CE1126"/>
                        </a:solidFill>
                        <a:latin typeface="Arial" panose="020B0604020202020204" pitchFamily="34" charset="0"/>
                        <a:cs typeface="Arial" panose="020B0604020202020204" pitchFamily="34" charset="0"/>
                      </a:endParaRPr>
                    </a:p>
                  </a:txBody>
                  <a:tcPr marL="185310" marR="185310" marT="92655" marB="92655" anchor="ctr"/>
                </a:tc>
                <a:extLst>
                  <a:ext uri="{0D108BD9-81ED-4DB2-BD59-A6C34878D82A}">
                    <a16:rowId xmlns:a16="http://schemas.microsoft.com/office/drawing/2014/main" val="2933792027"/>
                  </a:ext>
                </a:extLst>
              </a:tr>
              <a:tr h="274320">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dirty="0">
                        <a:latin typeface="Arial" panose="020B0604020202020204" pitchFamily="34" charset="0"/>
                        <a:cs typeface="Arial" panose="020B0604020202020204" pitchFamily="34" charset="0"/>
                      </a:endParaRPr>
                    </a:p>
                  </a:txBody>
                  <a:tcPr marL="185310" marR="185310" marT="92655" marB="92655" anchor="ctr"/>
                </a:tc>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extLst>
                  <a:ext uri="{0D108BD9-81ED-4DB2-BD59-A6C34878D82A}">
                    <a16:rowId xmlns:a16="http://schemas.microsoft.com/office/drawing/2014/main" val="910456928"/>
                  </a:ext>
                </a:extLst>
              </a:tr>
              <a:tr h="274320">
                <a:tc>
                  <a:txBody>
                    <a:bodyPr/>
                    <a:lstStyle/>
                    <a:p>
                      <a:pPr algn="l"/>
                      <a:r>
                        <a:rPr lang="en-US" sz="800" dirty="0">
                          <a:latin typeface="Arial" panose="020B0604020202020204" pitchFamily="34" charset="0"/>
                          <a:cs typeface="Arial" panose="020B0604020202020204" pitchFamily="34" charset="0"/>
                        </a:rPr>
                        <a:t>Physical &amp; Life Science (6)</a:t>
                      </a:r>
                    </a:p>
                  </a:txBody>
                  <a:tcPr marL="185310" marR="185310" marT="92655" marB="92655" anchor="ctr"/>
                </a:tc>
                <a:tc>
                  <a:txBody>
                    <a:bodyPr/>
                    <a:lstStyle/>
                    <a:p>
                      <a:pPr algn="l"/>
                      <a:r>
                        <a:rPr lang="en-US" sz="800" dirty="0">
                          <a:latin typeface="Arial" panose="020B0604020202020204" pitchFamily="34" charset="0"/>
                          <a:cs typeface="Arial" panose="020B0604020202020204" pitchFamily="34" charset="0"/>
                        </a:rPr>
                        <a:t>Natural Science (6)</a:t>
                      </a:r>
                    </a:p>
                  </a:txBody>
                  <a:tcPr marL="185310" marR="185310" marT="92655" marB="9265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Scientific Literacy (3)</a:t>
                      </a:r>
                    </a:p>
                  </a:txBody>
                  <a:tcPr marL="185310" marR="185310" marT="92655" marB="92655" anchor="ctr"/>
                </a:tc>
                <a:extLst>
                  <a:ext uri="{0D108BD9-81ED-4DB2-BD59-A6C34878D82A}">
                    <a16:rowId xmlns:a16="http://schemas.microsoft.com/office/drawing/2014/main" val="876596479"/>
                  </a:ext>
                </a:extLst>
              </a:tr>
              <a:tr h="274320">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extLst>
                  <a:ext uri="{0D108BD9-81ED-4DB2-BD59-A6C34878D82A}">
                    <a16:rowId xmlns:a16="http://schemas.microsoft.com/office/drawing/2014/main" val="2837241448"/>
                  </a:ext>
                </a:extLst>
              </a:tr>
              <a:tr h="274320">
                <a:tc>
                  <a:txBody>
                    <a:bodyPr/>
                    <a:lstStyle/>
                    <a:p>
                      <a:pPr algn="l"/>
                      <a:r>
                        <a:rPr lang="en-US" sz="800" dirty="0">
                          <a:latin typeface="Arial" panose="020B0604020202020204" pitchFamily="34" charset="0"/>
                          <a:cs typeface="Arial" panose="020B0604020202020204" pitchFamily="34" charset="0"/>
                        </a:rPr>
                        <a:t>Humanities &amp; Fine Arts (9)</a:t>
                      </a:r>
                    </a:p>
                  </a:txBody>
                  <a:tcPr marL="185310" marR="185310" marT="92655" marB="92655" anchor="ctr"/>
                </a:tc>
                <a:tc>
                  <a:txBody>
                    <a:bodyPr/>
                    <a:lstStyle/>
                    <a:p>
                      <a:pPr algn="l"/>
                      <a:r>
                        <a:rPr lang="en-US" sz="800" dirty="0">
                          <a:latin typeface="Arial" panose="020B0604020202020204" pitchFamily="34" charset="0"/>
                          <a:cs typeface="Arial" panose="020B0604020202020204" pitchFamily="34" charset="0"/>
                        </a:rPr>
                        <a:t>Humanities (3)</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Fine Arts (3)</a:t>
                      </a:r>
                    </a:p>
                  </a:txBody>
                  <a:tcPr marL="185310" marR="185310" marT="92655" marB="92655" anchor="ctr"/>
                </a:tc>
                <a:tc>
                  <a:txBody>
                    <a:bodyPr/>
                    <a:lstStyle/>
                    <a:p>
                      <a:pPr algn="l"/>
                      <a:r>
                        <a:rPr lang="en-US" sz="800" dirty="0">
                          <a:latin typeface="Arial" panose="020B0604020202020204" pitchFamily="34" charset="0"/>
                          <a:cs typeface="Arial" panose="020B0604020202020204" pitchFamily="34" charset="0"/>
                        </a:rPr>
                        <a:t>Exploring the Human Condition (3)</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Creative Arts (3)</a:t>
                      </a:r>
                    </a:p>
                  </a:txBody>
                  <a:tcPr marL="185310" marR="185310" marT="92655" marB="92655" anchor="ctr"/>
                </a:tc>
                <a:extLst>
                  <a:ext uri="{0D108BD9-81ED-4DB2-BD59-A6C34878D82A}">
                    <a16:rowId xmlns:a16="http://schemas.microsoft.com/office/drawing/2014/main" val="3264356163"/>
                  </a:ext>
                </a:extLst>
              </a:tr>
              <a:tr h="274320">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extLst>
                  <a:ext uri="{0D108BD9-81ED-4DB2-BD59-A6C34878D82A}">
                    <a16:rowId xmlns:a16="http://schemas.microsoft.com/office/drawing/2014/main" val="2154688808"/>
                  </a:ext>
                </a:extLst>
              </a:tr>
              <a:tr h="274320">
                <a:tc>
                  <a:txBody>
                    <a:bodyPr/>
                    <a:lstStyle/>
                    <a:p>
                      <a:pPr algn="l"/>
                      <a:r>
                        <a:rPr lang="en-US" sz="800" dirty="0">
                          <a:latin typeface="Arial" panose="020B0604020202020204" pitchFamily="34" charset="0"/>
                          <a:cs typeface="Arial" panose="020B0604020202020204" pitchFamily="34" charset="0"/>
                        </a:rPr>
                        <a:t>Social &amp; Behavioral Sciences (9)</a:t>
                      </a:r>
                    </a:p>
                  </a:txBody>
                  <a:tcPr marL="185310" marR="185310" marT="92655" marB="92655" anchor="ctr"/>
                </a:tc>
                <a:tc>
                  <a:txBody>
                    <a:bodyPr/>
                    <a:lstStyle/>
                    <a:p>
                      <a:pPr algn="l"/>
                      <a:r>
                        <a:rPr lang="en-US" sz="800" dirty="0">
                          <a:latin typeface="Arial" panose="020B0604020202020204" pitchFamily="34" charset="0"/>
                          <a:cs typeface="Arial" panose="020B0604020202020204" pitchFamily="34" charset="0"/>
                        </a:rPr>
                        <a:t>Social &amp; Behavioral Sciences (3)</a:t>
                      </a:r>
                    </a:p>
                  </a:txBody>
                  <a:tcPr marL="185310" marR="185310" marT="92655" marB="92655" anchor="ctr"/>
                </a:tc>
                <a:tc>
                  <a:txBody>
                    <a:bodyPr/>
                    <a:lstStyle/>
                    <a:p>
                      <a:pPr algn="l"/>
                      <a:r>
                        <a:rPr lang="en-US" sz="800" dirty="0">
                          <a:latin typeface="Arial" panose="020B0604020202020204" pitchFamily="34" charset="0"/>
                          <a:cs typeface="Arial" panose="020B0604020202020204" pitchFamily="34" charset="0"/>
                        </a:rPr>
                        <a:t>Individuals &amp; Society (3)</a:t>
                      </a:r>
                    </a:p>
                  </a:txBody>
                  <a:tcPr marL="185310" marR="185310" marT="92655" marB="92655" anchor="ctr"/>
                </a:tc>
                <a:extLst>
                  <a:ext uri="{0D108BD9-81ED-4DB2-BD59-A6C34878D82A}">
                    <a16:rowId xmlns:a16="http://schemas.microsoft.com/office/drawing/2014/main" val="3173027746"/>
                  </a:ext>
                </a:extLst>
              </a:tr>
              <a:tr h="274320">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extLst>
                  <a:ext uri="{0D108BD9-81ED-4DB2-BD59-A6C34878D82A}">
                    <a16:rowId xmlns:a16="http://schemas.microsoft.com/office/drawing/2014/main" val="2915444870"/>
                  </a:ext>
                </a:extLst>
              </a:tr>
              <a:tr h="274320">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Science, Mathematics, &amp; Technology (3)</a:t>
                      </a:r>
                    </a:p>
                  </a:txBody>
                  <a:tcPr marL="185310" marR="185310" marT="92655" marB="9265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Science, Technology, Engineering, and Mathematics (3)</a:t>
                      </a:r>
                    </a:p>
                  </a:txBody>
                  <a:tcPr marL="185310" marR="185310" marT="92655" marB="92655" anchor="ctr"/>
                </a:tc>
                <a:extLst>
                  <a:ext uri="{0D108BD9-81ED-4DB2-BD59-A6C34878D82A}">
                    <a16:rowId xmlns:a16="http://schemas.microsoft.com/office/drawing/2014/main" val="3692863282"/>
                  </a:ext>
                </a:extLst>
              </a:tr>
              <a:tr h="274320">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dirty="0">
                        <a:latin typeface="Arial" panose="020B0604020202020204" pitchFamily="34" charset="0"/>
                        <a:cs typeface="Arial" panose="020B0604020202020204" pitchFamily="34" charset="0"/>
                      </a:endParaRPr>
                    </a:p>
                  </a:txBody>
                  <a:tcPr marL="185310" marR="185310" marT="92655" marB="9265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dirty="0">
                        <a:latin typeface="Arial" panose="020B0604020202020204" pitchFamily="34" charset="0"/>
                        <a:cs typeface="Arial" panose="020B0604020202020204" pitchFamily="34" charset="0"/>
                      </a:endParaRPr>
                    </a:p>
                  </a:txBody>
                  <a:tcPr marL="185310" marR="185310" marT="92655" marB="92655" anchor="ctr"/>
                </a:tc>
                <a:extLst>
                  <a:ext uri="{0D108BD9-81ED-4DB2-BD59-A6C34878D82A}">
                    <a16:rowId xmlns:a16="http://schemas.microsoft.com/office/drawing/2014/main" val="3118043380"/>
                  </a:ext>
                </a:extLst>
              </a:tr>
              <a:tr h="274320">
                <a:tc>
                  <a:txBody>
                    <a:bodyPr/>
                    <a:lstStyle/>
                    <a:p>
                      <a:pPr algn="l"/>
                      <a:r>
                        <a:rPr lang="en-US" sz="800" dirty="0">
                          <a:latin typeface="Arial" panose="020B0604020202020204" pitchFamily="34" charset="0"/>
                          <a:cs typeface="Arial" panose="020B0604020202020204" pitchFamily="34" charset="0"/>
                        </a:rPr>
                        <a:t>Math (4+)</a:t>
                      </a:r>
                    </a:p>
                  </a:txBody>
                  <a:tcPr marL="185310" marR="185310" marT="92655" marB="9265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Mathematics (3+)</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Quantitative Reasoning (3)</a:t>
                      </a:r>
                    </a:p>
                  </a:txBody>
                  <a:tcPr marL="185310" marR="185310" marT="92655" marB="92655" anchor="ct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dirty="0">
                          <a:latin typeface="Arial" panose="020B0604020202020204" pitchFamily="34" charset="0"/>
                          <a:cs typeface="Arial" panose="020B0604020202020204" pitchFamily="34" charset="0"/>
                        </a:rPr>
                        <a:t>Quantitative Literacy (3)</a:t>
                      </a:r>
                    </a:p>
                  </a:txBody>
                  <a:tcPr marL="185310" marR="185310" marT="92655" marB="92655" anchor="ctr"/>
                </a:tc>
                <a:extLst>
                  <a:ext uri="{0D108BD9-81ED-4DB2-BD59-A6C34878D82A}">
                    <a16:rowId xmlns:a16="http://schemas.microsoft.com/office/drawing/2014/main" val="3186058478"/>
                  </a:ext>
                </a:extLst>
              </a:tr>
              <a:tr h="274320">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extLst>
                  <a:ext uri="{0D108BD9-81ED-4DB2-BD59-A6C34878D82A}">
                    <a16:rowId xmlns:a16="http://schemas.microsoft.com/office/drawing/2014/main" val="3693987262"/>
                  </a:ext>
                </a:extLst>
              </a:tr>
              <a:tr h="274320">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tc>
                  <a:txBody>
                    <a:bodyPr/>
                    <a:lstStyle/>
                    <a:p>
                      <a:pPr algn="l"/>
                      <a:r>
                        <a:rPr lang="en-US" sz="800" dirty="0">
                          <a:latin typeface="Arial" panose="020B0604020202020204" pitchFamily="34" charset="0"/>
                          <a:cs typeface="Arial" panose="020B0604020202020204" pitchFamily="34" charset="0"/>
                        </a:rPr>
                        <a:t>Experiential Learning &amp; Civic Engagement (3)</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General Education Elective (3)</a:t>
                      </a:r>
                    </a:p>
                  </a:txBody>
                  <a:tcPr marL="185310" marR="185310" marT="92655" marB="92655" anchor="ctr"/>
                </a:tc>
                <a:extLst>
                  <a:ext uri="{0D108BD9-81ED-4DB2-BD59-A6C34878D82A}">
                    <a16:rowId xmlns:a16="http://schemas.microsoft.com/office/drawing/2014/main" val="695605209"/>
                  </a:ext>
                </a:extLst>
              </a:tr>
              <a:tr h="274320">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extLst>
                  <a:ext uri="{0D108BD9-81ED-4DB2-BD59-A6C34878D82A}">
                    <a16:rowId xmlns:a16="http://schemas.microsoft.com/office/drawing/2014/main" val="1797936549"/>
                  </a:ext>
                </a:extLst>
              </a:tr>
              <a:tr h="274320">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tc>
                  <a:txBody>
                    <a:bodyPr/>
                    <a:lstStyle/>
                    <a:p>
                      <a:pPr algn="l"/>
                      <a:r>
                        <a:rPr lang="en-US" sz="800" dirty="0">
                          <a:latin typeface="Arial" panose="020B0604020202020204" pitchFamily="34" charset="0"/>
                          <a:cs typeface="Arial" panose="020B0604020202020204" pitchFamily="34" charset="0"/>
                        </a:rPr>
                        <a:t>United States Traditions (3)</a:t>
                      </a:r>
                      <a:br>
                        <a:rPr lang="en-US" sz="800" dirty="0">
                          <a:latin typeface="Arial" panose="020B0604020202020204" pitchFamily="34" charset="0"/>
                          <a:cs typeface="Arial" panose="020B0604020202020204" pitchFamily="34" charset="0"/>
                        </a:rPr>
                      </a:br>
                      <a:r>
                        <a:rPr lang="en-US" sz="800" dirty="0">
                          <a:latin typeface="Arial" panose="020B0604020202020204" pitchFamily="34" charset="0"/>
                          <a:cs typeface="Arial" panose="020B0604020202020204" pitchFamily="34" charset="0"/>
                        </a:rPr>
                        <a:t>Individuals and Civic Life (3)</a:t>
                      </a:r>
                    </a:p>
                  </a:txBody>
                  <a:tcPr marL="185310" marR="185310" marT="92655" marB="92655" anchor="ctr"/>
                </a:tc>
                <a:tc>
                  <a:txBody>
                    <a:bodyPr/>
                    <a:lstStyle/>
                    <a:p>
                      <a:pPr algn="l"/>
                      <a:endParaRPr lang="en-US" sz="800" dirty="0">
                        <a:latin typeface="Arial" panose="020B0604020202020204" pitchFamily="34" charset="0"/>
                        <a:cs typeface="Arial" panose="020B0604020202020204" pitchFamily="34" charset="0"/>
                      </a:endParaRPr>
                    </a:p>
                  </a:txBody>
                  <a:tcPr marL="185310" marR="185310" marT="92655" marB="92655" anchor="ctr"/>
                </a:tc>
                <a:extLst>
                  <a:ext uri="{0D108BD9-81ED-4DB2-BD59-A6C34878D82A}">
                    <a16:rowId xmlns:a16="http://schemas.microsoft.com/office/drawing/2014/main" val="3654171510"/>
                  </a:ext>
                </a:extLst>
              </a:tr>
            </a:tbl>
          </a:graphicData>
        </a:graphic>
      </p:graphicFrame>
    </p:spTree>
    <p:extLst>
      <p:ext uri="{BB962C8B-B14F-4D97-AF65-F5344CB8AC3E}">
        <p14:creationId xmlns:p14="http://schemas.microsoft.com/office/powerpoint/2010/main" val="34425637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B933-607B-45FE-97F4-8768D0409BD3}"/>
              </a:ext>
            </a:extLst>
          </p:cNvPr>
          <p:cNvSpPr>
            <a:spLocks noGrp="1"/>
          </p:cNvSpPr>
          <p:nvPr>
            <p:ph type="title"/>
          </p:nvPr>
        </p:nvSpPr>
        <p:spPr>
          <a:xfrm>
            <a:off x="1980872" y="108857"/>
            <a:ext cx="6629728" cy="566057"/>
          </a:xfrm>
        </p:spPr>
        <p:txBody>
          <a:bodyPr/>
          <a:lstStyle/>
          <a:p>
            <a:r>
              <a:rPr lang="en-US" sz="2400" dirty="0"/>
              <a:t>Concerns with </a:t>
            </a:r>
            <a:r>
              <a:rPr lang="en-US" sz="2400" u="sng" dirty="0"/>
              <a:t>Current</a:t>
            </a:r>
            <a:r>
              <a:rPr lang="en-US" sz="2400" dirty="0"/>
              <a:t> GE Curriculum</a:t>
            </a:r>
          </a:p>
        </p:txBody>
      </p:sp>
      <p:sp>
        <p:nvSpPr>
          <p:cNvPr id="3" name="Text Placeholder 2">
            <a:extLst>
              <a:ext uri="{FF2B5EF4-FFF2-40B4-BE49-F238E27FC236}">
                <a16:creationId xmlns:a16="http://schemas.microsoft.com/office/drawing/2014/main" id="{2E07255C-BD32-4332-BAB9-DBA417429182}"/>
              </a:ext>
            </a:extLst>
          </p:cNvPr>
          <p:cNvSpPr>
            <a:spLocks noGrp="1"/>
          </p:cNvSpPr>
          <p:nvPr>
            <p:ph idx="1"/>
          </p:nvPr>
        </p:nvSpPr>
        <p:spPr>
          <a:xfrm>
            <a:off x="1980872" y="766578"/>
            <a:ext cx="6629728" cy="4893993"/>
          </a:xfrm>
        </p:spPr>
        <p:txBody>
          <a:bodyPr>
            <a:noAutofit/>
          </a:bodyPr>
          <a:lstStyle/>
          <a:p>
            <a:pPr marL="0" indent="0" algn="just" fontAlgn="base">
              <a:spcBef>
                <a:spcPts val="0"/>
              </a:spcBef>
              <a:buNone/>
            </a:pPr>
            <a:r>
              <a:rPr lang="en-US" sz="1800" dirty="0">
                <a:solidFill>
                  <a:srgbClr val="000000"/>
                </a:solidFill>
                <a:effectLst/>
                <a:latin typeface="Arial" panose="020B0604020202020204" pitchFamily="34" charset="0"/>
                <a:cs typeface="Arial" panose="020B0604020202020204" pitchFamily="34" charset="0"/>
              </a:rPr>
              <a:t>Based on student </a:t>
            </a:r>
            <a:r>
              <a:rPr lang="en-US" sz="1800" dirty="0">
                <a:solidFill>
                  <a:srgbClr val="000000"/>
                </a:solidFill>
                <a:latin typeface="Arial" panose="020B0604020202020204" pitchFamily="34" charset="0"/>
                <a:cs typeface="Arial" panose="020B0604020202020204" pitchFamily="34" charset="0"/>
              </a:rPr>
              <a:t>s</a:t>
            </a:r>
            <a:r>
              <a:rPr lang="en-US" sz="1800" dirty="0">
                <a:solidFill>
                  <a:srgbClr val="000000"/>
                </a:solidFill>
                <a:effectLst/>
                <a:latin typeface="Arial" panose="020B0604020202020204" pitchFamily="34" charset="0"/>
                <a:cs typeface="Arial" panose="020B0604020202020204" pitchFamily="34" charset="0"/>
              </a:rPr>
              <a:t>urveys taken in 2019 and 2022 and faculty, student, and advisor focus groups held in Spring 2020 (prior to Covid-19).</a:t>
            </a:r>
          </a:p>
          <a:p>
            <a:pPr marL="342900" marR="0" lvl="0" indent="-342900" algn="just" fontAlgn="base">
              <a:spcBef>
                <a:spcPts val="0"/>
              </a:spcBef>
              <a:spcAft>
                <a:spcPts val="0"/>
              </a:spcAft>
              <a:buFont typeface="Symbol" pitchFamily="2" charset="2"/>
              <a:buChar char=""/>
            </a:pPr>
            <a:endParaRPr lang="en-US" sz="1800" dirty="0">
              <a:effectLst/>
              <a:latin typeface="Arial" panose="020B0604020202020204" pitchFamily="34" charset="0"/>
              <a:ea typeface="Times New Roman" panose="02020603050405020304" pitchFamily="18" charset="0"/>
              <a:cs typeface="Arial" panose="020B0604020202020204" pitchFamily="34" charset="0"/>
            </a:endParaRPr>
          </a:p>
          <a:p>
            <a:pPr lvl="1" indent="-342900" algn="just" fontAlgn="base">
              <a:spcBef>
                <a:spcPts val="0"/>
              </a:spcBef>
              <a:buFont typeface="Symbol" pitchFamily="2"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Need to improve transferability between ISU and IAI.</a:t>
            </a:r>
          </a:p>
          <a:p>
            <a:pPr lvl="1" indent="-342900" algn="just" fontAlgn="base">
              <a:spcBef>
                <a:spcPts val="0"/>
              </a:spcBef>
              <a:buFont typeface="Symbol" pitchFamily="2"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Limited number of courses/seats in some categories (e.g., LH). </a:t>
            </a:r>
          </a:p>
          <a:p>
            <a:pPr lvl="1" indent="-342900" algn="just">
              <a:spcBef>
                <a:spcPts val="0"/>
              </a:spcBef>
              <a:buFont typeface="Symbol" pitchFamily="2"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Some categories are too discipline-specific and place a high burden on a small number of departments to provide enough courses to meet demand.</a:t>
            </a:r>
          </a:p>
          <a:p>
            <a:pPr lvl="1" indent="-342900" algn="just" fontAlgn="base">
              <a:spcBef>
                <a:spcPts val="0"/>
              </a:spcBef>
              <a:buFont typeface="Symbol" pitchFamily="2" charset="2"/>
              <a:buChar char=""/>
            </a:pPr>
            <a:r>
              <a:rPr lang="en-US" sz="1600" dirty="0">
                <a:effectLst/>
                <a:latin typeface="Arial" panose="020B0604020202020204" pitchFamily="34" charset="0"/>
                <a:ea typeface="Times New Roman" panose="02020603050405020304" pitchFamily="18" charset="0"/>
                <a:cs typeface="Arial" panose="020B0604020202020204" pitchFamily="34" charset="0"/>
              </a:rPr>
              <a:t>No significant changes have been made in 35 years. </a:t>
            </a:r>
          </a:p>
          <a:p>
            <a:pPr lvl="1" indent="-342900" algn="just">
              <a:lnSpc>
                <a:spcPct val="107000"/>
              </a:lnSpc>
              <a:spcBef>
                <a:spcPts val="0"/>
              </a:spcBef>
              <a:buFont typeface="Symbol" pitchFamily="2"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Concern that the current structure is too science and math-heavy. </a:t>
            </a:r>
          </a:p>
          <a:p>
            <a:pPr lvl="1" indent="-342900" algn="just">
              <a:lnSpc>
                <a:spcPct val="107000"/>
              </a:lnSpc>
              <a:spcBef>
                <a:spcPts val="0"/>
              </a:spcBef>
              <a:buFont typeface="Symbol" pitchFamily="2"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The two-tiered structure makes course scheduling difficult.</a:t>
            </a:r>
          </a:p>
          <a:p>
            <a:pPr lvl="1" indent="-342900" algn="just">
              <a:lnSpc>
                <a:spcPct val="107000"/>
              </a:lnSpc>
              <a:spcBef>
                <a:spcPts val="0"/>
              </a:spcBef>
              <a:buFont typeface="Symbol" pitchFamily="2"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Despite the 39 required hours, 28 programs have a 1-course exemption.</a:t>
            </a:r>
          </a:p>
          <a:p>
            <a:pPr lvl="1" indent="-342900" algn="just">
              <a:lnSpc>
                <a:spcPct val="107000"/>
              </a:lnSpc>
              <a:spcBef>
                <a:spcPts val="0"/>
              </a:spcBef>
              <a:buFont typeface="Symbol" pitchFamily="2"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Current structure does not connect to the major in a meaningful way.</a:t>
            </a:r>
          </a:p>
        </p:txBody>
      </p:sp>
    </p:spTree>
    <p:extLst>
      <p:ext uri="{BB962C8B-B14F-4D97-AF65-F5344CB8AC3E}">
        <p14:creationId xmlns:p14="http://schemas.microsoft.com/office/powerpoint/2010/main" val="287584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B933-607B-45FE-97F4-8768D0409BD3}"/>
              </a:ext>
            </a:extLst>
          </p:cNvPr>
          <p:cNvSpPr>
            <a:spLocks noGrp="1"/>
          </p:cNvSpPr>
          <p:nvPr>
            <p:ph type="title"/>
          </p:nvPr>
        </p:nvSpPr>
        <p:spPr>
          <a:xfrm>
            <a:off x="1980872" y="108857"/>
            <a:ext cx="6629728" cy="696686"/>
          </a:xfrm>
        </p:spPr>
        <p:txBody>
          <a:bodyPr/>
          <a:lstStyle/>
          <a:p>
            <a:r>
              <a:rPr lang="en-US" sz="2400" dirty="0"/>
              <a:t>Concerns with </a:t>
            </a:r>
            <a:r>
              <a:rPr lang="en-US" sz="2400" u="sng" dirty="0"/>
              <a:t>Current</a:t>
            </a:r>
            <a:r>
              <a:rPr lang="en-US" sz="2400" dirty="0"/>
              <a:t> GE Curriculum</a:t>
            </a:r>
          </a:p>
        </p:txBody>
      </p:sp>
      <p:sp>
        <p:nvSpPr>
          <p:cNvPr id="3" name="Text Placeholder 2">
            <a:extLst>
              <a:ext uri="{FF2B5EF4-FFF2-40B4-BE49-F238E27FC236}">
                <a16:creationId xmlns:a16="http://schemas.microsoft.com/office/drawing/2014/main" id="{2E07255C-BD32-4332-BAB9-DBA417429182}"/>
              </a:ext>
            </a:extLst>
          </p:cNvPr>
          <p:cNvSpPr>
            <a:spLocks noGrp="1"/>
          </p:cNvSpPr>
          <p:nvPr>
            <p:ph idx="1"/>
          </p:nvPr>
        </p:nvSpPr>
        <p:spPr>
          <a:xfrm>
            <a:off x="2057072" y="805543"/>
            <a:ext cx="6629728" cy="4702628"/>
          </a:xfrm>
        </p:spPr>
        <p:txBody>
          <a:bodyPr>
            <a:noAutofit/>
          </a:bodyPr>
          <a:lstStyle/>
          <a:p>
            <a:pPr algn="just">
              <a:lnSpc>
                <a:spcPct val="107000"/>
              </a:lnSpc>
              <a:spcBef>
                <a:spcPts val="0"/>
              </a:spcBef>
              <a:buFont typeface="Symbol" pitchFamily="2"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Students do not understand the “why” of general education and view general education as a burden or checklist rather than an opportunity. </a:t>
            </a:r>
          </a:p>
          <a:p>
            <a:pPr marL="342900" marR="0" lvl="0" indent="-342900" algn="just">
              <a:lnSpc>
                <a:spcPct val="107000"/>
              </a:lnSpc>
              <a:spcBef>
                <a:spcPts val="0"/>
              </a:spcBef>
              <a:spcAft>
                <a:spcPts val="0"/>
              </a:spcAft>
              <a:buFont typeface="Symbol" pitchFamily="2"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Many faculty do not want to teach within the current General Education Curriculum. The curriculum must better reflect the expertise and interests of current ISU faculty.</a:t>
            </a:r>
          </a:p>
          <a:p>
            <a:pPr marL="342900" marR="0" lvl="0" indent="-342900" algn="just">
              <a:lnSpc>
                <a:spcPct val="107000"/>
              </a:lnSpc>
              <a:spcBef>
                <a:spcPts val="0"/>
              </a:spcBef>
              <a:spcAft>
                <a:spcPts val="0"/>
              </a:spcAft>
              <a:buFont typeface="Symbol" pitchFamily="2" charset="2"/>
              <a:buChar char=""/>
            </a:pPr>
            <a:r>
              <a:rPr lang="en-US" sz="1600" dirty="0">
                <a:effectLst/>
                <a:latin typeface="Arial" panose="020B0604020202020204" pitchFamily="34" charset="0"/>
                <a:ea typeface="Calibri" panose="020F0502020204030204" pitchFamily="34" charset="0"/>
                <a:cs typeface="Arial" panose="020B0604020202020204" pitchFamily="34" charset="0"/>
              </a:rPr>
              <a:t>Too many categories (13) resulting in a curriculum that lacks sufficient coherence, predictability, and focus.</a:t>
            </a:r>
          </a:p>
          <a:p>
            <a:pPr marR="0" lvl="0" algn="just">
              <a:lnSpc>
                <a:spcPct val="107000"/>
              </a:lnSpc>
              <a:spcBef>
                <a:spcPts val="0"/>
              </a:spcBef>
              <a:spcAft>
                <a:spcPts val="800"/>
              </a:spcAft>
              <a:buFont typeface="Symbol" pitchFamily="2" charset="2"/>
              <a:buChar char=""/>
            </a:pPr>
            <a:r>
              <a:rPr lang="en-US" sz="1600" dirty="0">
                <a:latin typeface="Arial" panose="020B0604020202020204" pitchFamily="34" charset="0"/>
                <a:ea typeface="Calibri" panose="020F0502020204030204" pitchFamily="34" charset="0"/>
                <a:cs typeface="Arial" panose="020B0604020202020204" pitchFamily="34" charset="0"/>
              </a:rPr>
              <a:t>Difficulty with assessment of the current General Education Curriculum (a concern in ISU’s last HLC review).</a:t>
            </a:r>
          </a:p>
          <a:p>
            <a:pPr marR="0" lvl="0" algn="just">
              <a:lnSpc>
                <a:spcPct val="107000"/>
              </a:lnSpc>
              <a:spcBef>
                <a:spcPts val="0"/>
              </a:spcBef>
              <a:spcAft>
                <a:spcPts val="800"/>
              </a:spcAft>
              <a:buFont typeface="Symbol" pitchFamily="2" charset="2"/>
              <a:buChar char=""/>
            </a:pPr>
            <a:r>
              <a:rPr lang="en-US" sz="1600" dirty="0">
                <a:latin typeface="Arial" panose="020B0604020202020204" pitchFamily="34" charset="0"/>
                <a:ea typeface="Calibri" panose="020F0502020204030204" pitchFamily="34" charset="0"/>
                <a:cs typeface="Arial" panose="020B0604020202020204" pitchFamily="34" charset="0"/>
              </a:rPr>
              <a:t>Many general education classes are large and lack the pedagogy to engage students like small classes do. While large courses are needed due to budget limitations, many of the courses in the current curriculum were initially conceived of as smaller classes with accordingly different pedagogies. </a:t>
            </a:r>
          </a:p>
        </p:txBody>
      </p:sp>
    </p:spTree>
    <p:extLst>
      <p:ext uri="{BB962C8B-B14F-4D97-AF65-F5344CB8AC3E}">
        <p14:creationId xmlns:p14="http://schemas.microsoft.com/office/powerpoint/2010/main" val="3760612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B933-607B-45FE-97F4-8768D0409BD3}"/>
              </a:ext>
            </a:extLst>
          </p:cNvPr>
          <p:cNvSpPr>
            <a:spLocks noGrp="1"/>
          </p:cNvSpPr>
          <p:nvPr>
            <p:ph type="title"/>
          </p:nvPr>
        </p:nvSpPr>
        <p:spPr/>
        <p:txBody>
          <a:bodyPr/>
          <a:lstStyle/>
          <a:p>
            <a:r>
              <a:rPr lang="en-US" sz="2400"/>
              <a:t>Core Principles </a:t>
            </a:r>
            <a:r>
              <a:rPr lang="en-US" sz="2400" dirty="0"/>
              <a:t>for Revised Curriculum Proposal</a:t>
            </a:r>
          </a:p>
        </p:txBody>
      </p:sp>
      <p:sp>
        <p:nvSpPr>
          <p:cNvPr id="3" name="Text Placeholder 2">
            <a:extLst>
              <a:ext uri="{FF2B5EF4-FFF2-40B4-BE49-F238E27FC236}">
                <a16:creationId xmlns:a16="http://schemas.microsoft.com/office/drawing/2014/main" id="{2E07255C-BD32-4332-BAB9-DBA417429182}"/>
              </a:ext>
            </a:extLst>
          </p:cNvPr>
          <p:cNvSpPr>
            <a:spLocks noGrp="1"/>
          </p:cNvSpPr>
          <p:nvPr>
            <p:ph idx="1"/>
          </p:nvPr>
        </p:nvSpPr>
        <p:spPr>
          <a:xfrm>
            <a:off x="2057072" y="1770458"/>
            <a:ext cx="6629728" cy="2682673"/>
          </a:xfrm>
        </p:spPr>
        <p:txBody>
          <a:bodyPr>
            <a:noAutofit/>
          </a:bodyPr>
          <a:lstStyle/>
          <a:p>
            <a:pPr algn="just"/>
            <a:r>
              <a:rPr lang="en-US" sz="1600" dirty="0">
                <a:latin typeface="Arial" panose="020B0604020202020204" pitchFamily="34" charset="0"/>
                <a:cs typeface="Arial" panose="020B0604020202020204" pitchFamily="34" charset="0"/>
              </a:rPr>
              <a:t>Student centered.</a:t>
            </a:r>
          </a:p>
          <a:p>
            <a:pPr algn="just"/>
            <a:r>
              <a:rPr lang="en-US" sz="1600" dirty="0">
                <a:latin typeface="Arial" panose="020B0604020202020204" pitchFamily="34" charset="0"/>
                <a:cs typeface="Arial" panose="020B0604020202020204" pitchFamily="34" charset="0"/>
              </a:rPr>
              <a:t>Flexible for time to degree.</a:t>
            </a:r>
          </a:p>
          <a:p>
            <a:pPr algn="just"/>
            <a:r>
              <a:rPr lang="en-US" sz="1600" dirty="0">
                <a:latin typeface="Arial" panose="020B0604020202020204" pitchFamily="34" charset="0"/>
                <a:cs typeface="Arial" panose="020B0604020202020204" pitchFamily="34" charset="0"/>
              </a:rPr>
              <a:t>Innovative.</a:t>
            </a:r>
          </a:p>
          <a:p>
            <a:pPr algn="just"/>
            <a:r>
              <a:rPr lang="en-US" sz="1600" dirty="0">
                <a:latin typeface="Arial" panose="020B0604020202020204" pitchFamily="34" charset="0"/>
                <a:cs typeface="Arial" panose="020B0604020202020204" pitchFamily="34" charset="0"/>
              </a:rPr>
              <a:t>Transfer (IAI) friendly.</a:t>
            </a:r>
          </a:p>
          <a:p>
            <a:pPr algn="just" fontAlgn="base"/>
            <a:r>
              <a:rPr lang="en-US" sz="1600" dirty="0">
                <a:latin typeface="Arial" panose="020B0604020202020204" pitchFamily="34" charset="0"/>
                <a:cs typeface="Arial" panose="020B0604020202020204" pitchFamily="34" charset="0"/>
              </a:rPr>
              <a:t>A Gen Ed curriculum in which faculty want to teach and that reflects contemporary faculty expertise.  </a:t>
            </a:r>
          </a:p>
          <a:p>
            <a:pPr algn="just" fontAlgn="base"/>
            <a:r>
              <a:rPr lang="en-US" sz="1600" dirty="0">
                <a:latin typeface="Arial" panose="020B0604020202020204" pitchFamily="34" charset="0"/>
                <a:cs typeface="Arial" panose="020B0604020202020204" pitchFamily="34" charset="0"/>
              </a:rPr>
              <a:t>Created with consideration of assessment. </a:t>
            </a:r>
          </a:p>
          <a:p>
            <a:pPr algn="just" fontAlgn="base"/>
            <a:r>
              <a:rPr lang="en-US" sz="1600" dirty="0">
                <a:latin typeface="Arial" panose="020B0604020202020204" pitchFamily="34" charset="0"/>
                <a:cs typeface="Arial" panose="020B0604020202020204" pitchFamily="34" charset="0"/>
              </a:rPr>
              <a:t>Between 30-36 credit hours.</a:t>
            </a:r>
          </a:p>
        </p:txBody>
      </p:sp>
    </p:spTree>
    <p:extLst>
      <p:ext uri="{BB962C8B-B14F-4D97-AF65-F5344CB8AC3E}">
        <p14:creationId xmlns:p14="http://schemas.microsoft.com/office/powerpoint/2010/main" val="372256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CCAD-F85D-6AB0-2551-53ED8E0F6A77}"/>
              </a:ext>
            </a:extLst>
          </p:cNvPr>
          <p:cNvSpPr>
            <a:spLocks noGrp="1"/>
          </p:cNvSpPr>
          <p:nvPr>
            <p:ph type="title"/>
          </p:nvPr>
        </p:nvSpPr>
        <p:spPr>
          <a:xfrm>
            <a:off x="2057072" y="209323"/>
            <a:ext cx="6629728" cy="574449"/>
          </a:xfrm>
        </p:spPr>
        <p:txBody>
          <a:bodyPr/>
          <a:lstStyle/>
          <a:p>
            <a:r>
              <a:rPr lang="en-US" sz="2400" dirty="0"/>
              <a:t>Gen Ed  Review &amp; Revision Process</a:t>
            </a:r>
          </a:p>
        </p:txBody>
      </p:sp>
      <p:sp>
        <p:nvSpPr>
          <p:cNvPr id="3" name="Text Placeholder 2">
            <a:extLst>
              <a:ext uri="{FF2B5EF4-FFF2-40B4-BE49-F238E27FC236}">
                <a16:creationId xmlns:a16="http://schemas.microsoft.com/office/drawing/2014/main" id="{DCD50A8E-F8A5-3655-DA86-BC76F55D828C}"/>
              </a:ext>
            </a:extLst>
          </p:cNvPr>
          <p:cNvSpPr>
            <a:spLocks noGrp="1"/>
          </p:cNvSpPr>
          <p:nvPr>
            <p:ph type="body" idx="1"/>
          </p:nvPr>
        </p:nvSpPr>
        <p:spPr>
          <a:xfrm>
            <a:off x="2057071" y="1145722"/>
            <a:ext cx="6629729" cy="4405992"/>
          </a:xfrm>
        </p:spPr>
        <p:txBody>
          <a:bodyPr>
            <a:normAutofit/>
          </a:bodyPr>
          <a:lstStyle/>
          <a:p>
            <a:pPr algn="just"/>
            <a:r>
              <a:rPr lang="en-US" sz="1600" u="sng" dirty="0"/>
              <a:t>Fall 2019</a:t>
            </a:r>
            <a:r>
              <a:rPr lang="en-US" sz="1600" dirty="0"/>
              <a:t>. CGE and Provost Murphy issued the charge to review and potentially revise the existing General Education Program.</a:t>
            </a:r>
          </a:p>
          <a:p>
            <a:pPr lvl="1" algn="just"/>
            <a:r>
              <a:rPr lang="en-US" sz="1600" dirty="0"/>
              <a:t>Executive Task Force formed with representatives from all colleges and stakeholder groups based on a call for volunteers.</a:t>
            </a:r>
          </a:p>
          <a:p>
            <a:pPr algn="just"/>
            <a:r>
              <a:rPr lang="en-US" sz="1600" u="sng" dirty="0"/>
              <a:t>2019 and 2022</a:t>
            </a:r>
            <a:r>
              <a:rPr lang="en-US" sz="1600" dirty="0"/>
              <a:t>. Students completed general education surveys.  Data from these surveys informed the work of the taskforce throughout the process. </a:t>
            </a:r>
          </a:p>
          <a:p>
            <a:pPr algn="just"/>
            <a:r>
              <a:rPr lang="en-US" sz="1600" u="sng" dirty="0"/>
              <a:t>Spring 2020</a:t>
            </a:r>
            <a:r>
              <a:rPr lang="en-US" sz="1600" dirty="0"/>
              <a:t>. 12 campus “focus groups” were held (4 faculty groups, 4 advisor groups, 2 administrator groups, and 2 student groups.  (COVID prevented more)</a:t>
            </a:r>
          </a:p>
          <a:p>
            <a:pPr algn="just"/>
            <a:r>
              <a:rPr lang="en-US" sz="1600" u="sng" dirty="0"/>
              <a:t>Summer/Fall 2020</a:t>
            </a:r>
            <a:r>
              <a:rPr lang="en-US" sz="1600" dirty="0"/>
              <a:t>. revised structure, vision, and learning outcomes were drafted based on student survey and focus group data.</a:t>
            </a:r>
          </a:p>
          <a:p>
            <a:pPr marL="0" indent="0" algn="just">
              <a:buNone/>
            </a:pPr>
            <a:endParaRPr lang="en-US" sz="1600" dirty="0"/>
          </a:p>
        </p:txBody>
      </p:sp>
    </p:spTree>
    <p:extLst>
      <p:ext uri="{BB962C8B-B14F-4D97-AF65-F5344CB8AC3E}">
        <p14:creationId xmlns:p14="http://schemas.microsoft.com/office/powerpoint/2010/main" val="309554735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CCAD-F85D-6AB0-2551-53ED8E0F6A77}"/>
              </a:ext>
            </a:extLst>
          </p:cNvPr>
          <p:cNvSpPr>
            <a:spLocks noGrp="1"/>
          </p:cNvSpPr>
          <p:nvPr>
            <p:ph type="title"/>
          </p:nvPr>
        </p:nvSpPr>
        <p:spPr>
          <a:xfrm>
            <a:off x="2155043" y="133122"/>
            <a:ext cx="6629728" cy="574449"/>
          </a:xfrm>
        </p:spPr>
        <p:txBody>
          <a:bodyPr/>
          <a:lstStyle/>
          <a:p>
            <a:r>
              <a:rPr lang="en-US" sz="2400" dirty="0"/>
              <a:t>Gen Ed  Review &amp; Revision Process</a:t>
            </a:r>
          </a:p>
        </p:txBody>
      </p:sp>
      <p:sp>
        <p:nvSpPr>
          <p:cNvPr id="3" name="Text Placeholder 2">
            <a:extLst>
              <a:ext uri="{FF2B5EF4-FFF2-40B4-BE49-F238E27FC236}">
                <a16:creationId xmlns:a16="http://schemas.microsoft.com/office/drawing/2014/main" id="{DCD50A8E-F8A5-3655-DA86-BC76F55D828C}"/>
              </a:ext>
            </a:extLst>
          </p:cNvPr>
          <p:cNvSpPr>
            <a:spLocks noGrp="1"/>
          </p:cNvSpPr>
          <p:nvPr>
            <p:ph type="body" idx="1"/>
          </p:nvPr>
        </p:nvSpPr>
        <p:spPr>
          <a:xfrm>
            <a:off x="2057072" y="830037"/>
            <a:ext cx="6629729" cy="4776106"/>
          </a:xfrm>
        </p:spPr>
        <p:txBody>
          <a:bodyPr>
            <a:normAutofit/>
          </a:bodyPr>
          <a:lstStyle/>
          <a:p>
            <a:pPr algn="just"/>
            <a:r>
              <a:rPr lang="en-US" sz="1600" u="sng" dirty="0"/>
              <a:t>Spring 2021</a:t>
            </a:r>
            <a:r>
              <a:rPr lang="en-US" sz="1600" dirty="0"/>
              <a:t>. Draft revisions were presented to stakeholder groups for informal discussion and feedback. (CGE, faculty not on GE Exec Task Force, UCC, Honors Program, Advisors).</a:t>
            </a:r>
          </a:p>
          <a:p>
            <a:pPr algn="just"/>
            <a:r>
              <a:rPr lang="en-US" sz="1600" u="sng" dirty="0"/>
              <a:t>AY 2021–2022</a:t>
            </a:r>
            <a:r>
              <a:rPr lang="en-US" sz="1600" dirty="0"/>
              <a:t>. Revised proposed structure, vision, and learning outcomes in light of discussion held in Spring 2021.</a:t>
            </a:r>
            <a:endParaRPr lang="en-US" sz="1600" u="sng" dirty="0"/>
          </a:p>
          <a:p>
            <a:pPr algn="just"/>
            <a:r>
              <a:rPr lang="en-US" sz="1600" u="sng" dirty="0"/>
              <a:t>Spring 2022.</a:t>
            </a:r>
            <a:r>
              <a:rPr lang="en-US" sz="1600" dirty="0"/>
              <a:t> Presented work-in-progress to all College Curriculum Committees, CGE, Academic Affairs Committee, and UCC. </a:t>
            </a:r>
          </a:p>
          <a:p>
            <a:pPr algn="just"/>
            <a:r>
              <a:rPr lang="en-US" sz="1600" u="sng" dirty="0"/>
              <a:t>Spring 2022</a:t>
            </a:r>
            <a:r>
              <a:rPr lang="en-US" sz="1600" dirty="0"/>
              <a:t>. A second student general education survey was conducted. </a:t>
            </a:r>
          </a:p>
          <a:p>
            <a:pPr algn="just"/>
            <a:r>
              <a:rPr lang="en-US" sz="1600" u="sng" dirty="0"/>
              <a:t>AY 2022–2023</a:t>
            </a:r>
            <a:r>
              <a:rPr lang="en-US" sz="1600" dirty="0"/>
              <a:t>. The taskforce revised the structure and learning outcomes in light of all feedback collected in Spring 2022.</a:t>
            </a:r>
            <a:endParaRPr lang="en-US" sz="1600" u="sng" dirty="0"/>
          </a:p>
          <a:p>
            <a:pPr algn="just"/>
            <a:r>
              <a:rPr lang="en-US" sz="1600" u="sng" dirty="0"/>
              <a:t>Spring 2023</a:t>
            </a:r>
            <a:r>
              <a:rPr lang="en-US" sz="1600" dirty="0"/>
              <a:t>. A survey focusing on student writing needs was distributed to all faculty. Based on this survey a second writing category was added to the structure (“Information Fluency through Writing”)</a:t>
            </a:r>
          </a:p>
        </p:txBody>
      </p:sp>
    </p:spTree>
    <p:extLst>
      <p:ext uri="{BB962C8B-B14F-4D97-AF65-F5344CB8AC3E}">
        <p14:creationId xmlns:p14="http://schemas.microsoft.com/office/powerpoint/2010/main" val="394981114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ECCAD-F85D-6AB0-2551-53ED8E0F6A77}"/>
              </a:ext>
            </a:extLst>
          </p:cNvPr>
          <p:cNvSpPr>
            <a:spLocks noGrp="1"/>
          </p:cNvSpPr>
          <p:nvPr>
            <p:ph type="title"/>
          </p:nvPr>
        </p:nvSpPr>
        <p:spPr>
          <a:xfrm>
            <a:off x="2057071" y="122237"/>
            <a:ext cx="6629728" cy="683306"/>
          </a:xfrm>
        </p:spPr>
        <p:txBody>
          <a:bodyPr/>
          <a:lstStyle/>
          <a:p>
            <a:r>
              <a:rPr lang="en-US" sz="2400" dirty="0"/>
              <a:t>Gen Ed  Review &amp; Revision Process</a:t>
            </a:r>
          </a:p>
        </p:txBody>
      </p:sp>
      <p:sp>
        <p:nvSpPr>
          <p:cNvPr id="3" name="Text Placeholder 2">
            <a:extLst>
              <a:ext uri="{FF2B5EF4-FFF2-40B4-BE49-F238E27FC236}">
                <a16:creationId xmlns:a16="http://schemas.microsoft.com/office/drawing/2014/main" id="{DCD50A8E-F8A5-3655-DA86-BC76F55D828C}"/>
              </a:ext>
            </a:extLst>
          </p:cNvPr>
          <p:cNvSpPr>
            <a:spLocks noGrp="1"/>
          </p:cNvSpPr>
          <p:nvPr>
            <p:ph type="body" idx="1"/>
          </p:nvPr>
        </p:nvSpPr>
        <p:spPr>
          <a:xfrm>
            <a:off x="2057070" y="1064464"/>
            <a:ext cx="6629729" cy="4776106"/>
          </a:xfrm>
        </p:spPr>
        <p:txBody>
          <a:bodyPr>
            <a:normAutofit/>
          </a:bodyPr>
          <a:lstStyle/>
          <a:p>
            <a:pPr algn="just"/>
            <a:r>
              <a:rPr lang="en-US" sz="1600" u="sng" dirty="0"/>
              <a:t>Fall 2023</a:t>
            </a:r>
            <a:r>
              <a:rPr lang="en-US" sz="1600" dirty="0"/>
              <a:t>. Full Draft Proposal Competed. Two campus-wide Town Hall meetings were held on September 15 and September 29. Online survey open to the entire campus community.</a:t>
            </a:r>
            <a:endParaRPr lang="en-US" sz="1600" u="sng" dirty="0"/>
          </a:p>
          <a:p>
            <a:pPr algn="just"/>
            <a:r>
              <a:rPr lang="en-US" sz="1600" u="sng" dirty="0"/>
              <a:t>Fall 2023 – Spring 2024</a:t>
            </a:r>
            <a:r>
              <a:rPr lang="en-US" sz="1600" dirty="0"/>
              <a:t>. Significant revisions were made to structure and category definitions based on Town Hall and Campus Survey feedback.</a:t>
            </a:r>
            <a:endParaRPr lang="en-US" sz="1600" u="sng" dirty="0"/>
          </a:p>
          <a:p>
            <a:pPr algn="just"/>
            <a:r>
              <a:rPr lang="en-US" sz="1600" u="sng" dirty="0"/>
              <a:t>Spring 2024</a:t>
            </a:r>
            <a:r>
              <a:rPr lang="en-US" sz="1600" dirty="0"/>
              <a:t>. Final Revised Proposal submitted to CGE in accordance with shared governance process. </a:t>
            </a:r>
          </a:p>
          <a:p>
            <a:pPr algn="just"/>
            <a:r>
              <a:rPr lang="en-US" sz="1600" u="sng" dirty="0"/>
              <a:t>Fall 2024</a:t>
            </a:r>
            <a:r>
              <a:rPr lang="en-US" sz="1600" dirty="0"/>
              <a:t>. Initial presentation of the Gen Ed Taskforce Proposal to the Academic Senate and additional feedback received. </a:t>
            </a:r>
          </a:p>
          <a:p>
            <a:pPr algn="just"/>
            <a:r>
              <a:rPr lang="en-US" sz="1600" u="sng" dirty="0"/>
              <a:t>Fall 2024 – Spring 2025</a:t>
            </a:r>
            <a:r>
              <a:rPr lang="en-US" sz="1600" dirty="0"/>
              <a:t>. The Proposal and comments submitted on the Gen Ed program revision were reviewed by the Academic Affairs Committee.</a:t>
            </a:r>
            <a:endParaRPr lang="en-US" sz="1600" u="sng" dirty="0"/>
          </a:p>
          <a:p>
            <a:pPr algn="just"/>
            <a:r>
              <a:rPr lang="en-US" sz="1600" u="sng" dirty="0"/>
              <a:t>Spring 2025</a:t>
            </a:r>
            <a:r>
              <a:rPr lang="en-US" sz="1600" dirty="0"/>
              <a:t>. Presentation of the Gen Ed Program Revision proposal to the Academic Senate by the Academic Affairs Committee.</a:t>
            </a:r>
          </a:p>
        </p:txBody>
      </p:sp>
    </p:spTree>
    <p:extLst>
      <p:ext uri="{BB962C8B-B14F-4D97-AF65-F5344CB8AC3E}">
        <p14:creationId xmlns:p14="http://schemas.microsoft.com/office/powerpoint/2010/main" val="65959808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72720-282A-4E24-894F-3622EF2A59DC}"/>
              </a:ext>
            </a:extLst>
          </p:cNvPr>
          <p:cNvSpPr>
            <a:spLocks noGrp="1"/>
          </p:cNvSpPr>
          <p:nvPr>
            <p:ph type="title"/>
          </p:nvPr>
        </p:nvSpPr>
        <p:spPr>
          <a:xfrm>
            <a:off x="2057072" y="274637"/>
            <a:ext cx="6629728" cy="715962"/>
          </a:xfrm>
        </p:spPr>
        <p:txBody>
          <a:bodyPr/>
          <a:lstStyle/>
          <a:p>
            <a:r>
              <a:rPr lang="en-US" sz="2400" dirty="0"/>
              <a:t>Vision</a:t>
            </a:r>
          </a:p>
        </p:txBody>
      </p:sp>
      <p:sp>
        <p:nvSpPr>
          <p:cNvPr id="3" name="Text Placeholder 2">
            <a:extLst>
              <a:ext uri="{FF2B5EF4-FFF2-40B4-BE49-F238E27FC236}">
                <a16:creationId xmlns:a16="http://schemas.microsoft.com/office/drawing/2014/main" id="{04013623-D17E-4DEA-8D0A-28B8CB4A57BB}"/>
              </a:ext>
            </a:extLst>
          </p:cNvPr>
          <p:cNvSpPr>
            <a:spLocks noGrp="1"/>
          </p:cNvSpPr>
          <p:nvPr>
            <p:ph type="body" idx="1"/>
          </p:nvPr>
        </p:nvSpPr>
        <p:spPr>
          <a:xfrm>
            <a:off x="2057072" y="816426"/>
            <a:ext cx="6882141" cy="4702631"/>
          </a:xfrm>
        </p:spPr>
        <p:txBody>
          <a:bodyPr>
            <a:normAutofit/>
          </a:bodyPr>
          <a:lstStyle/>
          <a:p>
            <a:pPr marL="0" indent="0" algn="just" fontAlgn="base">
              <a:buNone/>
            </a:pPr>
            <a:br>
              <a:rPr lang="en-US" sz="1600" dirty="0">
                <a:solidFill>
                  <a:srgbClr val="000000"/>
                </a:solidFill>
                <a:latin typeface="Arial" panose="020B0604020202020204" pitchFamily="34" charset="0"/>
                <a:cs typeface="Arial" panose="020B0604020202020204" pitchFamily="34" charset="0"/>
              </a:rPr>
            </a:br>
            <a:r>
              <a:rPr lang="en-US" sz="1600" dirty="0">
                <a:solidFill>
                  <a:srgbClr val="000000"/>
                </a:solidFill>
                <a:latin typeface="Arial" panose="020B0604020202020204" pitchFamily="34" charset="0"/>
                <a:cs typeface="Arial" panose="020B0604020202020204" pitchFamily="34" charset="0"/>
              </a:rPr>
              <a:t>Illinois State University’s General Education Curriculum prepares students who can thrive in a complex, interconnected, and global world because they are: </a:t>
            </a:r>
          </a:p>
          <a:p>
            <a:pPr marL="0" indent="0" algn="just" fontAlgn="base">
              <a:buNone/>
            </a:pPr>
            <a:endParaRPr lang="en-US" sz="1600" dirty="0">
              <a:solidFill>
                <a:srgbClr val="000000"/>
              </a:solidFill>
              <a:latin typeface="Arial" panose="020B0604020202020204" pitchFamily="34" charset="0"/>
              <a:cs typeface="Arial" panose="020B0604020202020204" pitchFamily="34" charset="0"/>
            </a:endParaRPr>
          </a:p>
          <a:p>
            <a:pPr algn="just" fontAlgn="base">
              <a:buClr>
                <a:schemeClr val="tx1"/>
              </a:buClr>
            </a:pPr>
            <a:r>
              <a:rPr lang="en-US" sz="1600" u="sng" dirty="0">
                <a:solidFill>
                  <a:srgbClr val="CE1126"/>
                </a:solidFill>
                <a:latin typeface="Arial" panose="020B0604020202020204" pitchFamily="34" charset="0"/>
                <a:cs typeface="Arial" panose="020B0604020202020204" pitchFamily="34" charset="0"/>
              </a:rPr>
              <a:t>Informed</a:t>
            </a:r>
            <a:r>
              <a:rPr lang="en-US" sz="1600" dirty="0">
                <a:solidFill>
                  <a:srgbClr val="000000"/>
                </a:solidFill>
                <a:latin typeface="Arial" panose="020B0604020202020204" pitchFamily="34" charset="0"/>
                <a:cs typeface="Arial" panose="020B0604020202020204" pitchFamily="34" charset="0"/>
              </a:rPr>
              <a:t> by knowledge of the natural, sociocultural, technical, and creative worlds and able to critically analyze this knowledge. </a:t>
            </a:r>
          </a:p>
          <a:p>
            <a:pPr algn="just" fontAlgn="base">
              <a:buClr>
                <a:schemeClr val="tx1"/>
              </a:buClr>
            </a:pPr>
            <a:r>
              <a:rPr lang="en-US" sz="1600" u="sng" dirty="0">
                <a:solidFill>
                  <a:srgbClr val="CE1126"/>
                </a:solidFill>
                <a:latin typeface="Arial" panose="020B0604020202020204" pitchFamily="34" charset="0"/>
                <a:cs typeface="Arial" panose="020B0604020202020204" pitchFamily="34" charset="0"/>
              </a:rPr>
              <a:t>Engaged</a:t>
            </a:r>
            <a:r>
              <a:rPr lang="en-US" sz="1600" dirty="0">
                <a:solidFill>
                  <a:srgbClr val="000000"/>
                </a:solidFill>
                <a:latin typeface="Arial" panose="020B0604020202020204" pitchFamily="34" charset="0"/>
                <a:cs typeface="Arial" panose="020B0604020202020204" pitchFamily="34" charset="0"/>
              </a:rPr>
              <a:t> with cross-disciplinary skills and the research/scholarly tools to exercise intellectual curiosity; and </a:t>
            </a:r>
          </a:p>
          <a:p>
            <a:pPr algn="just" fontAlgn="base">
              <a:buClr>
                <a:schemeClr val="tx1"/>
              </a:buClr>
            </a:pPr>
            <a:r>
              <a:rPr lang="en-US" sz="1600" u="sng" dirty="0">
                <a:solidFill>
                  <a:srgbClr val="CE1126"/>
                </a:solidFill>
                <a:latin typeface="Arial" panose="020B0604020202020204" pitchFamily="34" charset="0"/>
                <a:cs typeface="Arial" panose="020B0604020202020204" pitchFamily="34" charset="0"/>
              </a:rPr>
              <a:t>Responsible</a:t>
            </a:r>
            <a:r>
              <a:rPr lang="en-US" sz="1600" dirty="0">
                <a:solidFill>
                  <a:srgbClr val="000000"/>
                </a:solidFill>
                <a:latin typeface="Arial" panose="020B0604020202020204" pitchFamily="34" charset="0"/>
                <a:cs typeface="Arial" panose="020B0604020202020204" pitchFamily="34" charset="0"/>
              </a:rPr>
              <a:t> for acting with an understanding of personal agency, civic and democratic values, and social justice as they learn how to apply their knowledge and skills to make positive contributions in their communities, democracies, and the world.  </a:t>
            </a:r>
          </a:p>
        </p:txBody>
      </p:sp>
    </p:spTree>
    <p:extLst>
      <p:ext uri="{BB962C8B-B14F-4D97-AF65-F5344CB8AC3E}">
        <p14:creationId xmlns:p14="http://schemas.microsoft.com/office/powerpoint/2010/main" val="2520620835"/>
      </p:ext>
    </p:extLst>
  </p:cSld>
  <p:clrMapOvr>
    <a:masterClrMapping/>
  </p:clrMapOvr>
  <p:transition spd="med"/>
</p:sld>
</file>

<file path=ppt/theme/theme1.xml><?xml version="1.0" encoding="utf-8"?>
<a:theme xmlns:a="http://schemas.openxmlformats.org/drawingml/2006/main" name="ISUGra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4C2D693D6E3846AC8425BAA1BDFD7E" ma:contentTypeVersion="12" ma:contentTypeDescription="Create a new document." ma:contentTypeScope="" ma:versionID="bc02a08c3df3bff709004b7adaadf953">
  <xsd:schema xmlns:xsd="http://www.w3.org/2001/XMLSchema" xmlns:xs="http://www.w3.org/2001/XMLSchema" xmlns:p="http://schemas.microsoft.com/office/2006/metadata/properties" xmlns:ns2="47db1f07-90da-4ef5-bd62-872cf65ca125" xmlns:ns3="a55f1073-0688-4a4d-865e-3a8312b302a9" targetNamespace="http://schemas.microsoft.com/office/2006/metadata/properties" ma:root="true" ma:fieldsID="e1a23269584c9c1ee46e6c7d9c421821" ns2:_="" ns3:_="">
    <xsd:import namespace="47db1f07-90da-4ef5-bd62-872cf65ca125"/>
    <xsd:import namespace="a55f1073-0688-4a4d-865e-3a8312b302a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db1f07-90da-4ef5-bd62-872cf65ca1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5f1073-0688-4a4d-865e-3a8312b302a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0B2533D-A515-4508-95BD-7EA0F4B9535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db1f07-90da-4ef5-bd62-872cf65ca125"/>
    <ds:schemaRef ds:uri="a55f1073-0688-4a4d-865e-3a8312b302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2CED5F8-1AD0-4C1B-B4EB-E2A45FC83293}">
  <ds:schemaRefs>
    <ds:schemaRef ds:uri="http://schemas.microsoft.com/sharepoint/v3/contenttype/forms"/>
  </ds:schemaRefs>
</ds:datastoreItem>
</file>

<file path=customXml/itemProps3.xml><?xml version="1.0" encoding="utf-8"?>
<ds:datastoreItem xmlns:ds="http://schemas.openxmlformats.org/officeDocument/2006/customXml" ds:itemID="{4922D67D-8E78-447E-AFF4-C702E0FECE3E}">
  <ds:schemaRefs>
    <ds:schemaRef ds:uri="http://purl.org/dc/terms/"/>
    <ds:schemaRef ds:uri="http://www.w3.org/XML/1998/namespace"/>
    <ds:schemaRef ds:uri="http://schemas.microsoft.com/office/2006/documentManagement/types"/>
    <ds:schemaRef ds:uri="http://schemas.openxmlformats.org/package/2006/metadata/core-properties"/>
    <ds:schemaRef ds:uri="a55f1073-0688-4a4d-865e-3a8312b302a9"/>
    <ds:schemaRef ds:uri="47db1f07-90da-4ef5-bd62-872cf65ca125"/>
    <ds:schemaRef ds:uri="http://schemas.microsoft.com/office/infopath/2007/PartnerControls"/>
    <ds:schemaRef ds:uri="http://purl.org/dc/elements/1.1/"/>
    <ds:schemaRef ds:uri="http://purl.org/dc/dcmitype/"/>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4777</TotalTime>
  <Words>2719</Words>
  <Application>Microsoft Office PowerPoint</Application>
  <PresentationFormat>On-screen Show (4:3)</PresentationFormat>
  <Paragraphs>451</Paragraphs>
  <Slides>26</Slides>
  <Notes>19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26</vt:i4>
      </vt:variant>
    </vt:vector>
  </HeadingPairs>
  <TitlesOfParts>
    <vt:vector size="29" baseType="lpstr">
      <vt:lpstr>Arial</vt:lpstr>
      <vt:lpstr>Symbol</vt:lpstr>
      <vt:lpstr>ISUGray</vt:lpstr>
      <vt:lpstr>PowerPoint Presentation</vt:lpstr>
      <vt:lpstr>Table 1. Current General Education Curriculum</vt:lpstr>
      <vt:lpstr>Concerns with Current GE Curriculum</vt:lpstr>
      <vt:lpstr>Concerns with Current GE Curriculum</vt:lpstr>
      <vt:lpstr>Core Principles for Revised Curriculum Proposal</vt:lpstr>
      <vt:lpstr>Gen Ed  Review &amp; Revision Process</vt:lpstr>
      <vt:lpstr>Gen Ed  Review &amp; Revision Process</vt:lpstr>
      <vt:lpstr>Gen Ed  Review &amp; Revision Process</vt:lpstr>
      <vt:lpstr>Vision</vt:lpstr>
      <vt:lpstr>Learning Outcomes</vt:lpstr>
      <vt:lpstr>Learning Outcomes</vt:lpstr>
      <vt:lpstr>Learning Outcomes</vt:lpstr>
      <vt:lpstr>Table 2. Proposed General Education Curriculum</vt:lpstr>
      <vt:lpstr>Significant Changes</vt:lpstr>
      <vt:lpstr> Changes Since Last Presentation at the Academic Senate</vt:lpstr>
      <vt:lpstr>Sample Implementation Plan</vt:lpstr>
      <vt:lpstr>Themes in Questions and Concerns</vt:lpstr>
      <vt:lpstr> Changes in Associated Policies and Documents</vt:lpstr>
      <vt:lpstr>Thank you!</vt:lpstr>
      <vt:lpstr>Table 3. Category Exemptions and Double Dip</vt:lpstr>
      <vt:lpstr>Table 4. Number of Gen Ed Courses by College</vt:lpstr>
      <vt:lpstr>Table 5. Taskforce Benchmark Institutions</vt:lpstr>
      <vt:lpstr>Table 6. Comparison with Non-Illinois Institutions</vt:lpstr>
      <vt:lpstr>Table 7. Comparison with Illinois Institutions</vt:lpstr>
      <vt:lpstr>Table 8. Sample Mapping of Current Courses to new General Education Curriculum</vt:lpstr>
      <vt:lpstr>Table 9. IAI/ISU Gen Ed Comparison</vt:lpstr>
    </vt:vector>
  </TitlesOfParts>
  <Company>Illinois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Macin</dc:creator>
  <cp:lastModifiedBy>Nikolaou, Dimitrios</cp:lastModifiedBy>
  <cp:revision>326</cp:revision>
  <cp:lastPrinted>2024-10-15T13:52:41Z</cp:lastPrinted>
  <dcterms:created xsi:type="dcterms:W3CDTF">2010-07-20T15:39:14Z</dcterms:created>
  <dcterms:modified xsi:type="dcterms:W3CDTF">2025-03-05T21:37:02Z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0x010100AE4C2D693D6E3846AC8425BAA1BDFD7E</vt:lpwstr>
  </property>
</Properties>
</file>